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1" r:id="rId14"/>
    <p:sldId id="26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97941F-EB7F-462B-92A0-DC610058AACC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26381B-CDE5-4EA4-8FCC-C2C92F7676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 Moves to the City (1865 – 1900)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Lust for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Who helped influence and spread education?</a:t>
            </a:r>
          </a:p>
          <a:p>
            <a:pPr lvl="1"/>
            <a:r>
              <a:rPr lang="en-US" dirty="0" smtClean="0"/>
              <a:t>Horace Man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1900, high schools were increasing drastically</a:t>
            </a:r>
          </a:p>
          <a:p>
            <a:pPr lvl="1"/>
            <a:r>
              <a:rPr lang="en-US" dirty="0" smtClean="0"/>
              <a:t>Free textbooks supported by taxpayers</a:t>
            </a:r>
          </a:p>
          <a:p>
            <a:pPr lvl="1"/>
            <a:r>
              <a:rPr lang="en-US" dirty="0" smtClean="0"/>
              <a:t>Private </a:t>
            </a:r>
            <a:r>
              <a:rPr lang="en-US" dirty="0" smtClean="0"/>
              <a:t>Religious schools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Illiteracy </a:t>
            </a:r>
            <a:r>
              <a:rPr lang="en-US" dirty="0" smtClean="0"/>
              <a:t>rates dropped from 20% in 1870 to 10.7% in 1900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5638800" cy="416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Booker </a:t>
            </a:r>
            <a:r>
              <a:rPr lang="en-US" dirty="0" smtClean="0"/>
              <a:t>T.:</a:t>
            </a:r>
          </a:p>
          <a:p>
            <a:pPr lvl="1"/>
            <a:r>
              <a:rPr lang="en-US" dirty="0" smtClean="0"/>
              <a:t>Ex slave, believed Blacks should be educated in trades so they could gain self-respect and economic security</a:t>
            </a:r>
          </a:p>
          <a:p>
            <a:pPr lvl="1"/>
            <a:r>
              <a:rPr lang="en-US" dirty="0" smtClean="0"/>
              <a:t>Labeled “</a:t>
            </a:r>
            <a:r>
              <a:rPr lang="en-US" dirty="0" err="1" smtClean="0"/>
              <a:t>Accommodationist</a:t>
            </a:r>
            <a:r>
              <a:rPr lang="en-US" dirty="0" smtClean="0"/>
              <a:t>” – someone who seeks compromise</a:t>
            </a:r>
            <a:endParaRPr lang="en-US" dirty="0" smtClean="0"/>
          </a:p>
          <a:p>
            <a:pPr lvl="1"/>
            <a:r>
              <a:rPr lang="en-US" dirty="0" smtClean="0"/>
              <a:t>Called “Uncle Tom” by W.E.B. Du Bois</a:t>
            </a:r>
            <a:endParaRPr lang="en-US" dirty="0"/>
          </a:p>
          <a:p>
            <a:r>
              <a:rPr lang="en-US" dirty="0" smtClean="0"/>
              <a:t>W.E.B.:</a:t>
            </a:r>
          </a:p>
          <a:p>
            <a:pPr lvl="1"/>
            <a:r>
              <a:rPr lang="en-US" dirty="0" smtClean="0"/>
              <a:t>Ph.D. from Harvard</a:t>
            </a:r>
          </a:p>
          <a:p>
            <a:pPr lvl="1"/>
            <a:r>
              <a:rPr lang="en-US" dirty="0" smtClean="0"/>
              <a:t>Demanded </a:t>
            </a:r>
            <a:r>
              <a:rPr lang="en-US" dirty="0" smtClean="0"/>
              <a:t>immediate political equality </a:t>
            </a:r>
            <a:r>
              <a:rPr lang="en-US" dirty="0" smtClean="0"/>
              <a:t>for Blacks</a:t>
            </a:r>
          </a:p>
          <a:p>
            <a:pPr lvl="1"/>
            <a:r>
              <a:rPr lang="en-US" dirty="0" smtClean="0"/>
              <a:t>Helped found NAACP</a:t>
            </a:r>
          </a:p>
          <a:p>
            <a:r>
              <a:rPr lang="en-US" dirty="0" smtClean="0"/>
              <a:t>Differences “reflected the contrasting life experiences of southern and northern Blacks”</a:t>
            </a:r>
          </a:p>
          <a:p>
            <a:endParaRPr lang="en-US" dirty="0"/>
          </a:p>
        </p:txBody>
      </p:sp>
      <p:pic>
        <p:nvPicPr>
          <p:cNvPr id="1026" name="Picture 2" descr="https://encrypted-tbn1.gstatic.com/images?q=tbn:ANd9GcQk5EiaUpp5SVMwVV53FDbPBCrM37w9Az48c-cyinbx6FkXo4S0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91" y="2895600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ZK3eYDhVRbPoXcm9UwbceLAczZr73NiHiNRSFzsWyPPL7BR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New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Morrill Act of 1862:</a:t>
            </a:r>
          </a:p>
          <a:p>
            <a:pPr lvl="1"/>
            <a:r>
              <a:rPr lang="en-US" dirty="0" smtClean="0"/>
              <a:t>Granted public land to states for support of education</a:t>
            </a:r>
            <a:endParaRPr lang="en-US" dirty="0"/>
          </a:p>
          <a:p>
            <a:r>
              <a:rPr lang="en-US" dirty="0" smtClean="0"/>
              <a:t>Hatch Act of 1887:</a:t>
            </a:r>
          </a:p>
          <a:p>
            <a:pPr lvl="1"/>
            <a:r>
              <a:rPr lang="en-US" dirty="0" smtClean="0"/>
              <a:t>Provided federal funds for establishment of agricultural experiment stations</a:t>
            </a:r>
            <a:endParaRPr lang="en-US" dirty="0"/>
          </a:p>
          <a:p>
            <a:r>
              <a:rPr lang="en-US" dirty="0" smtClean="0"/>
              <a:t>New colleges and Universities develop</a:t>
            </a:r>
          </a:p>
          <a:p>
            <a:pPr lvl="1"/>
            <a:r>
              <a:rPr lang="en-US" dirty="0" smtClean="0"/>
              <a:t>Cornell</a:t>
            </a:r>
          </a:p>
          <a:p>
            <a:pPr lvl="1"/>
            <a:r>
              <a:rPr lang="en-US" dirty="0" smtClean="0"/>
              <a:t>Johns Hopkins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Sensationalism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interested in sex, scandal, and </a:t>
            </a:r>
            <a:r>
              <a:rPr lang="en-US" dirty="0" smtClean="0"/>
              <a:t>human interest stories</a:t>
            </a:r>
          </a:p>
          <a:p>
            <a:endParaRPr lang="en-US" dirty="0" smtClean="0"/>
          </a:p>
          <a:p>
            <a:r>
              <a:rPr lang="en-US" dirty="0" smtClean="0"/>
              <a:t>Yellow Journalism:</a:t>
            </a:r>
          </a:p>
          <a:p>
            <a:pPr lvl="1"/>
            <a:r>
              <a:rPr lang="en-US" dirty="0" smtClean="0"/>
              <a:t>Exaggerating/making up stories to sell newspapers</a:t>
            </a:r>
          </a:p>
          <a:p>
            <a:pPr lvl="1"/>
            <a:r>
              <a:rPr lang="en-US" dirty="0" smtClean="0"/>
              <a:t>Hearst and Pulitzer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28300"/>
            <a:ext cx="4038600" cy="472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782"/>
            <a:ext cx="5791200" cy="658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Books and Authors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Edward </a:t>
            </a:r>
            <a:r>
              <a:rPr lang="en-US" dirty="0" smtClean="0"/>
              <a:t>Bellamy:</a:t>
            </a:r>
          </a:p>
          <a:p>
            <a:pPr lvl="1"/>
            <a:r>
              <a:rPr lang="en-US" i="1" dirty="0" smtClean="0"/>
              <a:t>Looking Backward</a:t>
            </a:r>
            <a:r>
              <a:rPr lang="en-US" dirty="0" smtClean="0"/>
              <a:t>, government nationalized big business to serve interest of public</a:t>
            </a:r>
            <a:endParaRPr lang="en-US" i="1" dirty="0"/>
          </a:p>
          <a:p>
            <a:r>
              <a:rPr lang="en-US" b="1" i="1" u="sng" dirty="0" smtClean="0"/>
              <a:t>***</a:t>
            </a:r>
            <a:r>
              <a:rPr lang="en-US" b="1" i="1" u="sng" dirty="0"/>
              <a:t>Horatio Alger***</a:t>
            </a:r>
          </a:p>
          <a:p>
            <a:pPr lvl="1"/>
            <a:r>
              <a:rPr lang="en-US" dirty="0"/>
              <a:t>Wrote that virtue, honesty, and industry are rewarded by success, wealth, and honor</a:t>
            </a:r>
          </a:p>
          <a:p>
            <a:pPr lvl="1"/>
            <a:r>
              <a:rPr lang="en-US" dirty="0"/>
              <a:t>“Rags to Riches” stories</a:t>
            </a:r>
          </a:p>
          <a:p>
            <a:r>
              <a:rPr lang="en-US" dirty="0"/>
              <a:t>Frank Norris</a:t>
            </a:r>
          </a:p>
          <a:p>
            <a:pPr lvl="1"/>
            <a:r>
              <a:rPr lang="en-US" i="1" dirty="0"/>
              <a:t>The Octopus</a:t>
            </a:r>
            <a:r>
              <a:rPr lang="en-US" dirty="0"/>
              <a:t>, RR and corrupt politicians</a:t>
            </a:r>
          </a:p>
          <a:p>
            <a:r>
              <a:rPr lang="en-US" b="1" dirty="0"/>
              <a:t>Jacob A. Riis -- </a:t>
            </a:r>
            <a:r>
              <a:rPr lang="en-US" b="1" i="1" dirty="0"/>
              <a:t>How the Other Half Lives (1890)</a:t>
            </a:r>
          </a:p>
          <a:p>
            <a:pPr lvl="1"/>
            <a:r>
              <a:rPr lang="en-US" dirty="0"/>
              <a:t>Photo-journalist who exposed dirt, disease, vice, and misery of rat-infested New York slums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</a:t>
            </a:r>
            <a:r>
              <a:rPr lang="en-US" sz="3200" dirty="0" smtClean="0"/>
              <a:t>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 smtClean="0"/>
              <a:t>Help spread the word</a:t>
            </a:r>
            <a:endParaRPr lang="en-US" sz="3200" dirty="0"/>
          </a:p>
          <a:p>
            <a:r>
              <a:rPr lang="en-US" dirty="0" smtClean="0"/>
              <a:t>Questions? Comments?</a:t>
            </a:r>
            <a:r>
              <a:rPr lang="en-US" dirty="0"/>
              <a:t> Ideas for videos?</a:t>
            </a:r>
          </a:p>
          <a:p>
            <a:pPr lvl="1"/>
            <a:r>
              <a:rPr lang="en-US" dirty="0" smtClean="0"/>
              <a:t>Email or leave in comments</a:t>
            </a:r>
          </a:p>
        </p:txBody>
      </p:sp>
      <p:sp>
        <p:nvSpPr>
          <p:cNvPr id="4" name="Down Arrow 3"/>
          <p:cNvSpPr/>
          <p:nvPr/>
        </p:nvSpPr>
        <p:spPr>
          <a:xfrm rot="663007">
            <a:off x="640013" y="4121726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2050" name="Picture 2" descr="https://encrypted-tbn3.gstatic.com/images?q=tbn:ANd9GcQU4srufIMtowfuxCSLwo5r_dCsap43j4txkXHVsKWTciascy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2" y="37191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581400" y="3962400"/>
            <a:ext cx="2895600" cy="1879119"/>
          </a:xfrm>
          <a:prstGeom prst="wedgeRoundRectCallout">
            <a:avLst>
              <a:gd name="adj1" fmla="val 79645"/>
              <a:gd name="adj2" fmla="val 114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Subscribing to this channel equals WINNING!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9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Growth of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sky-scraper built in Chicago in 1885 </a:t>
            </a:r>
          </a:p>
          <a:p>
            <a:r>
              <a:rPr lang="en-US" dirty="0" smtClean="0"/>
              <a:t>Aspects of cities</a:t>
            </a:r>
          </a:p>
          <a:p>
            <a:pPr lvl="1"/>
            <a:r>
              <a:rPr lang="en-US" dirty="0" smtClean="0"/>
              <a:t>Electric trolleys</a:t>
            </a:r>
          </a:p>
          <a:p>
            <a:pPr lvl="1"/>
            <a:r>
              <a:rPr lang="en-US" dirty="0" smtClean="0"/>
              <a:t>Residential neighborhoods segregated by race</a:t>
            </a:r>
          </a:p>
          <a:p>
            <a:r>
              <a:rPr lang="en-US" dirty="0" smtClean="0"/>
              <a:t>Industrial jobs drew people from the country</a:t>
            </a:r>
          </a:p>
          <a:p>
            <a:r>
              <a:rPr lang="en-US" dirty="0" smtClean="0"/>
              <a:t>Cities gave women economic opportunity and independence </a:t>
            </a:r>
            <a:endParaRPr lang="en-US" dirty="0"/>
          </a:p>
          <a:p>
            <a:pPr lvl="1"/>
            <a:r>
              <a:rPr lang="en-US" dirty="0" smtClean="0"/>
              <a:t>Social workers, secretaries, stenographers, etc.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r>
              <a:rPr lang="en-US" dirty="0" smtClean="0"/>
              <a:t>Rural “general stores” replaced by Sears and Montgomery Ward mail order catalogues</a:t>
            </a:r>
          </a:p>
          <a:p>
            <a:pPr lvl="1"/>
            <a:r>
              <a:rPr lang="en-US" dirty="0" smtClean="0"/>
              <a:t>What stores are replacing “mom and pop” stores today?</a:t>
            </a:r>
            <a:endParaRPr lang="en-US" dirty="0"/>
          </a:p>
          <a:p>
            <a:r>
              <a:rPr lang="en-US" dirty="0" smtClean="0"/>
              <a:t>Issues in city life</a:t>
            </a:r>
          </a:p>
          <a:p>
            <a:pPr lvl="1"/>
            <a:r>
              <a:rPr lang="en-US" dirty="0" smtClean="0"/>
              <a:t>Waste disposal</a:t>
            </a:r>
          </a:p>
          <a:p>
            <a:pPr lvl="1"/>
            <a:r>
              <a:rPr lang="en-US" dirty="0" smtClean="0"/>
              <a:t>Criminals flourished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ncollected garbage</a:t>
            </a:r>
          </a:p>
          <a:p>
            <a:pPr lvl="1"/>
            <a:r>
              <a:rPr lang="en-US" dirty="0" smtClean="0"/>
              <a:t>Population explosion</a:t>
            </a:r>
          </a:p>
          <a:p>
            <a:pPr lvl="1"/>
            <a:r>
              <a:rPr lang="en-US" dirty="0" smtClean="0"/>
              <a:t>Tenement housing</a:t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F:\3, 3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202933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New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Old Immigration: Before 1880 </a:t>
            </a:r>
            <a:endParaRPr lang="en-US" dirty="0" smtClean="0"/>
          </a:p>
          <a:p>
            <a:r>
              <a:rPr lang="en-US" dirty="0" smtClean="0"/>
              <a:t>Mostly </a:t>
            </a:r>
            <a:r>
              <a:rPr lang="en-US" dirty="0" smtClean="0"/>
              <a:t>British and Western European </a:t>
            </a:r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 smtClean="0"/>
              <a:t>Protestant (some German </a:t>
            </a:r>
            <a:r>
              <a:rPr lang="en-US" dirty="0" smtClean="0"/>
              <a:t>and Irish Catholics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rate of literacy</a:t>
            </a:r>
          </a:p>
          <a:p>
            <a:pPr lvl="1"/>
            <a:r>
              <a:rPr lang="en-US" dirty="0" smtClean="0"/>
              <a:t>Adjusted to American life pretty easily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New </a:t>
            </a:r>
            <a:r>
              <a:rPr lang="en-US" dirty="0" smtClean="0"/>
              <a:t>Immigration (1880-1920)</a:t>
            </a:r>
          </a:p>
          <a:p>
            <a:pPr lvl="1"/>
            <a:r>
              <a:rPr lang="en-US" dirty="0" smtClean="0"/>
              <a:t>Southern and Eastern Europe (Italy, Croatia, Greece, etc.)</a:t>
            </a:r>
          </a:p>
          <a:p>
            <a:pPr lvl="1"/>
            <a:r>
              <a:rPr lang="en-US" dirty="0" smtClean="0"/>
              <a:t>Mostly illiterate, poor, and likely to work in cities</a:t>
            </a:r>
          </a:p>
          <a:p>
            <a:r>
              <a:rPr lang="en-US" dirty="0" smtClean="0"/>
              <a:t>Tensions mount between New and Old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8077200" cy="662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Europe’s population increasing at drastic rates, many unemployed people</a:t>
            </a:r>
          </a:p>
          <a:p>
            <a:r>
              <a:rPr lang="en-US" dirty="0" smtClean="0"/>
              <a:t>Why did they move here?</a:t>
            </a:r>
          </a:p>
          <a:p>
            <a:pPr lvl="1"/>
            <a:r>
              <a:rPr lang="en-US" dirty="0" smtClean="0"/>
              <a:t>“American letters”</a:t>
            </a:r>
          </a:p>
          <a:p>
            <a:pPr lvl="1"/>
            <a:r>
              <a:rPr lang="en-US" dirty="0" smtClean="0"/>
              <a:t>No military conscription here</a:t>
            </a:r>
          </a:p>
          <a:p>
            <a:pPr lvl="1"/>
            <a:r>
              <a:rPr lang="en-US" dirty="0" smtClean="0"/>
              <a:t>Free from institutionalized religious </a:t>
            </a:r>
            <a:r>
              <a:rPr lang="en-US" dirty="0" smtClean="0"/>
              <a:t>persecution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Birds of Passage”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Jews were forced to leave</a:t>
            </a:r>
          </a:p>
          <a:p>
            <a:pPr lvl="1"/>
            <a:r>
              <a:rPr lang="en-US" dirty="0" smtClean="0"/>
              <a:t>Tailors and shopkeepers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8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Reactions to the New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Mostly ignored, except by political bosses.</a:t>
            </a:r>
          </a:p>
          <a:p>
            <a:pPr lvl="1"/>
            <a:r>
              <a:rPr lang="en-US" dirty="0" smtClean="0"/>
              <a:t>Rewarded with </a:t>
            </a:r>
            <a:r>
              <a:rPr lang="en-US" dirty="0" smtClean="0"/>
              <a:t>jobs</a:t>
            </a:r>
          </a:p>
          <a:p>
            <a:pPr lvl="1"/>
            <a:r>
              <a:rPr lang="en-US" dirty="0" smtClean="0"/>
              <a:t>Tammany Hall</a:t>
            </a:r>
            <a:endParaRPr lang="en-US" dirty="0" smtClean="0"/>
          </a:p>
          <a:p>
            <a:r>
              <a:rPr lang="en-US" b="1" u="sng" dirty="0"/>
              <a:t>Social Crusaders attempted to improve the "shame of the cities"</a:t>
            </a:r>
          </a:p>
          <a:p>
            <a:r>
              <a:rPr lang="en-US" dirty="0" smtClean="0"/>
              <a:t>Walter Rauschenbusch and Washington Gladden</a:t>
            </a:r>
          </a:p>
          <a:p>
            <a:pPr lvl="1"/>
            <a:r>
              <a:rPr lang="en-US" dirty="0" smtClean="0"/>
              <a:t>Insisted that churches tackle social issues</a:t>
            </a:r>
            <a:endParaRPr lang="en-US" dirty="0"/>
          </a:p>
          <a:p>
            <a:r>
              <a:rPr lang="en-US" dirty="0" smtClean="0"/>
              <a:t>Jane Addams</a:t>
            </a:r>
          </a:p>
          <a:p>
            <a:pPr lvl="1"/>
            <a:r>
              <a:rPr lang="en-US" b="1" i="1" u="sng" dirty="0" smtClean="0"/>
              <a:t>**Hull House** </a:t>
            </a:r>
            <a:r>
              <a:rPr lang="en-US" dirty="0" smtClean="0"/>
              <a:t>(Settlement House)</a:t>
            </a:r>
            <a:endParaRPr lang="en-US" dirty="0"/>
          </a:p>
          <a:p>
            <a:r>
              <a:rPr lang="en-US" dirty="0" smtClean="0"/>
              <a:t>1893: Illinois passes anti-sweatshop law</a:t>
            </a:r>
          </a:p>
          <a:p>
            <a:pPr lvl="1"/>
            <a:r>
              <a:rPr lang="en-US" dirty="0" smtClean="0"/>
              <a:t>Most working women were single. Why?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7162800" cy="58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Most New immigrants came for same reasons as Old; to escape poverty</a:t>
            </a:r>
          </a:p>
          <a:p>
            <a:r>
              <a:rPr lang="en-US" dirty="0" smtClean="0"/>
              <a:t>More concerns about New immigrants:</a:t>
            </a:r>
          </a:p>
          <a:p>
            <a:pPr lvl="1"/>
            <a:r>
              <a:rPr lang="en-US" dirty="0" smtClean="0"/>
              <a:t>High birthrate</a:t>
            </a:r>
          </a:p>
          <a:p>
            <a:pPr lvl="1"/>
            <a:r>
              <a:rPr lang="en-US" dirty="0" smtClean="0"/>
              <a:t>Anglo-Saxons could be outvoted and outnumbered</a:t>
            </a:r>
          </a:p>
          <a:p>
            <a:pPr lvl="1"/>
            <a:r>
              <a:rPr lang="en-US" dirty="0" smtClean="0"/>
              <a:t>Radical ideas such as socialism, communism, anarchism, etc. </a:t>
            </a:r>
            <a:endParaRPr lang="en-US" dirty="0"/>
          </a:p>
          <a:p>
            <a:r>
              <a:rPr lang="en-US" dirty="0" smtClean="0"/>
              <a:t>Just like Know-Nothings, anti-foreign groups emerge</a:t>
            </a:r>
          </a:p>
          <a:p>
            <a:pPr lvl="1"/>
            <a:r>
              <a:rPr lang="en-US" dirty="0" smtClean="0"/>
              <a:t>American Protective Association (APA) – urged voting against Catholics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27" y="387927"/>
            <a:ext cx="41719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1295400" y="1371600"/>
            <a:ext cx="3276600" cy="1447800"/>
          </a:xfrm>
          <a:prstGeom prst="wedgeRoundRectCallout">
            <a:avLst>
              <a:gd name="adj1" fmla="val 64156"/>
              <a:gd name="adj2" fmla="val 63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APA, Why are you hating, bros?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dirty="0" smtClean="0"/>
              <a:t>More Immigration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dirty="0" smtClean="0"/>
              <a:t>New immigrants were used as strikebreakers </a:t>
            </a:r>
          </a:p>
          <a:p>
            <a:r>
              <a:rPr lang="en-US" dirty="0" smtClean="0"/>
              <a:t>Immigrants were hard to unionize (language)</a:t>
            </a:r>
          </a:p>
          <a:p>
            <a:r>
              <a:rPr lang="en-US" dirty="0" smtClean="0"/>
              <a:t>1882</a:t>
            </a:r>
            <a:r>
              <a:rPr lang="en-US" dirty="0" smtClean="0"/>
              <a:t>: Chinese Exclusion Act (Chinese not part of </a:t>
            </a:r>
            <a:r>
              <a:rPr lang="en-US" dirty="0"/>
              <a:t>N</a:t>
            </a:r>
            <a:r>
              <a:rPr lang="en-US" dirty="0" smtClean="0"/>
              <a:t>ew immigration)</a:t>
            </a:r>
          </a:p>
          <a:p>
            <a:r>
              <a:rPr lang="en-US" dirty="0" smtClean="0"/>
              <a:t>Literacy tests were proposed for immigration, but not enacted until 1917.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Social Gospel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r>
              <a:rPr lang="en-US" b="1" i="1" u="sng" dirty="0" smtClean="0"/>
              <a:t>Social Gospel:</a:t>
            </a:r>
          </a:p>
          <a:p>
            <a:pPr lvl="1"/>
            <a:r>
              <a:rPr lang="en-US" dirty="0" smtClean="0"/>
              <a:t>Church movement to improve conditions affecting society </a:t>
            </a:r>
            <a:endParaRPr lang="en-US" dirty="0" smtClean="0"/>
          </a:p>
          <a:p>
            <a:r>
              <a:rPr lang="en-US" dirty="0" smtClean="0"/>
              <a:t>YMCA </a:t>
            </a:r>
            <a:r>
              <a:rPr lang="en-US" dirty="0" smtClean="0"/>
              <a:t>YWCA were formed by churches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4419600" cy="42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598</TotalTime>
  <Words>709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Chapter 25</vt:lpstr>
      <vt:lpstr>The Growth of Cities</vt:lpstr>
      <vt:lpstr>PowerPoint Presentation</vt:lpstr>
      <vt:lpstr>The New Immigration</vt:lpstr>
      <vt:lpstr>Reasons for Immigration</vt:lpstr>
      <vt:lpstr>Reactions to the New Immigration</vt:lpstr>
      <vt:lpstr>Examples of Nativism</vt:lpstr>
      <vt:lpstr>More Immigration stuff</vt:lpstr>
      <vt:lpstr>The Social Gospel</vt:lpstr>
      <vt:lpstr>The Lust for Learning</vt:lpstr>
      <vt:lpstr>Key African Americans</vt:lpstr>
      <vt:lpstr>Development of New Schools</vt:lpstr>
      <vt:lpstr>The Role of the Press</vt:lpstr>
      <vt:lpstr>Key Books and Authors to Know</vt:lpstr>
      <vt:lpstr>That’s it!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</dc:title>
  <dc:creator>Valued Acer Customer</dc:creator>
  <cp:lastModifiedBy>Adam Norris</cp:lastModifiedBy>
  <cp:revision>13</cp:revision>
  <dcterms:created xsi:type="dcterms:W3CDTF">2011-03-03T00:12:47Z</dcterms:created>
  <dcterms:modified xsi:type="dcterms:W3CDTF">2013-02-02T20:28:58Z</dcterms:modified>
</cp:coreProperties>
</file>