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62" r:id="rId6"/>
    <p:sldId id="264" r:id="rId7"/>
    <p:sldId id="265" r:id="rId8"/>
    <p:sldId id="266" r:id="rId9"/>
    <p:sldId id="268" r:id="rId10"/>
    <p:sldId id="269" r:id="rId11"/>
    <p:sldId id="270" r:id="rId12"/>
    <p:sldId id="271" r:id="rId13"/>
    <p:sldId id="26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3C640-1784-4B54-80A2-6CC7B6387BFE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4EFAD-B5E6-4C7D-8F0C-06786476D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0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4EFAD-B5E6-4C7D-8F0C-06786476D1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36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4F5154-16CE-481E-A446-DB484708E2D8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A54521-28E5-412A-B250-DBF51480D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F5154-16CE-481E-A446-DB484708E2D8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54521-28E5-412A-B250-DBF51480D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F5154-16CE-481E-A446-DB484708E2D8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54521-28E5-412A-B250-DBF51480D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F5154-16CE-481E-A446-DB484708E2D8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54521-28E5-412A-B250-DBF51480D8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F5154-16CE-481E-A446-DB484708E2D8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54521-28E5-412A-B250-DBF51480D8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F5154-16CE-481E-A446-DB484708E2D8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54521-28E5-412A-B250-DBF51480D8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F5154-16CE-481E-A446-DB484708E2D8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54521-28E5-412A-B250-DBF51480D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F5154-16CE-481E-A446-DB484708E2D8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54521-28E5-412A-B250-DBF51480D8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F5154-16CE-481E-A446-DB484708E2D8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54521-28E5-412A-B250-DBF51480D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B4F5154-16CE-481E-A446-DB484708E2D8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54521-28E5-412A-B250-DBF51480D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4F5154-16CE-481E-A446-DB484708E2D8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A54521-28E5-412A-B250-DBF51480D8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B4F5154-16CE-481E-A446-DB484708E2D8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A54521-28E5-412A-B250-DBF51480D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27 Review Video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Europe established spheres of influence</a:t>
            </a:r>
          </a:p>
          <a:p>
            <a:r>
              <a:rPr lang="en-US" dirty="0" smtClean="0"/>
              <a:t>US fearful of missing out on markets</a:t>
            </a:r>
          </a:p>
          <a:p>
            <a:r>
              <a:rPr lang="en-US" dirty="0" smtClean="0"/>
              <a:t>Secretary of John Hay established Open Door Note</a:t>
            </a:r>
          </a:p>
          <a:p>
            <a:pPr lvl="1"/>
            <a:r>
              <a:rPr lang="en-US" dirty="0" smtClean="0"/>
              <a:t>Purpose was to </a:t>
            </a:r>
            <a:r>
              <a:rPr lang="en-US" u="sng" dirty="0" smtClean="0"/>
              <a:t>insure US would not be locked out of China</a:t>
            </a:r>
            <a:endParaRPr lang="en-US" u="sng" dirty="0"/>
          </a:p>
          <a:p>
            <a:r>
              <a:rPr lang="en-US" dirty="0" smtClean="0"/>
              <a:t>Secret Society of the Harmonious Fists</a:t>
            </a:r>
          </a:p>
          <a:p>
            <a:pPr lvl="1"/>
            <a:r>
              <a:rPr lang="en-US" dirty="0" smtClean="0"/>
              <a:t>“Death to Foreign Devils!!!!”</a:t>
            </a:r>
          </a:p>
          <a:p>
            <a:pPr lvl="1"/>
            <a:r>
              <a:rPr lang="en-US" dirty="0" smtClean="0"/>
              <a:t>Broken up by multinational troops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Door in China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McKinley easily nominated for another term</a:t>
            </a:r>
          </a:p>
          <a:p>
            <a:pPr lvl="1"/>
            <a:r>
              <a:rPr lang="en-US" dirty="0" smtClean="0"/>
              <a:t>Won a war and acquired new land</a:t>
            </a:r>
          </a:p>
          <a:p>
            <a:pPr lvl="1"/>
            <a:r>
              <a:rPr lang="en-US" dirty="0" smtClean="0"/>
              <a:t>Safeguarded gold standard</a:t>
            </a:r>
          </a:p>
          <a:p>
            <a:r>
              <a:rPr lang="en-US" dirty="0" smtClean="0"/>
              <a:t>Teddy Roosevelt (former governor of NY and War hero selected as VP)</a:t>
            </a:r>
          </a:p>
          <a:p>
            <a:r>
              <a:rPr lang="en-US" dirty="0" smtClean="0"/>
              <a:t>William Jennings Bryan was Democrat nominee</a:t>
            </a:r>
          </a:p>
          <a:p>
            <a:pPr lvl="1"/>
            <a:r>
              <a:rPr lang="en-US" dirty="0" smtClean="0"/>
              <a:t>Lost three different elections…… who else ran and lost several President elections?</a:t>
            </a:r>
          </a:p>
          <a:p>
            <a:pPr lvl="1"/>
            <a:r>
              <a:rPr lang="en-US" dirty="0" smtClean="0"/>
              <a:t>Charged that Lincolns freed African slaves, McKinley reestablished slavery for Filipinos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Election of 1900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752600" y="75840"/>
            <a:ext cx="5562600" cy="5956849"/>
            <a:chOff x="2133600" y="313560"/>
            <a:chExt cx="5293442" cy="624708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31242" y="313560"/>
              <a:ext cx="4495800" cy="5847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>
              <a:off x="2133600" y="5791200"/>
              <a:ext cx="44958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 smtClean="0"/>
                <a:t>I’m Back Baby!!!!!</a:t>
              </a:r>
              <a:endParaRPr lang="en-US" sz="4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1" dur="1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 became youngest president ever</a:t>
            </a:r>
          </a:p>
          <a:p>
            <a:r>
              <a:rPr lang="en-US" dirty="0" smtClean="0"/>
              <a:t>“Speak Softly and Carry a Big Stick”</a:t>
            </a:r>
          </a:p>
          <a:p>
            <a:pPr lvl="1"/>
            <a:r>
              <a:rPr lang="en-US" dirty="0" smtClean="0"/>
              <a:t>Use diplomacy often, don’t be afraid to use force if necessary</a:t>
            </a:r>
            <a:endParaRPr lang="en-US" dirty="0"/>
          </a:p>
          <a:p>
            <a:r>
              <a:rPr lang="en-US" dirty="0" smtClean="0"/>
              <a:t>Believed president “may take any action in the general interest that is not specifically forbidden by the laws of the Constitution”</a:t>
            </a:r>
          </a:p>
          <a:p>
            <a:pPr lvl="1"/>
            <a:r>
              <a:rPr lang="en-US" dirty="0" smtClean="0"/>
              <a:t>So……. Would he be in favor of strictly or loosely interpreting the Constitution?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 and The Big Stick</a:t>
            </a:r>
            <a:endParaRPr lang="en-US" dirty="0"/>
          </a:p>
        </p:txBody>
      </p:sp>
      <p:pic>
        <p:nvPicPr>
          <p:cNvPr id="5122" name="Picture 2" descr="http://t3.gstatic.com/images?q=tbn:ANd9GcROsumvQdYRQo-XjPmpezIls_q7DU4R8IXBVZOExJc-UdrFytT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124200"/>
            <a:ext cx="4213777" cy="2819400"/>
          </a:xfrm>
          <a:prstGeom prst="rect">
            <a:avLst/>
          </a:prstGeom>
          <a:noFill/>
        </p:spPr>
      </p:pic>
      <p:pic>
        <p:nvPicPr>
          <p:cNvPr id="5124" name="Picture 4" descr="http://t2.gstatic.com/images?q=tbn:ANd9GcQrfAbXkgjTv-MFNqz4n1o8y8861JBPih7eC5X_awmUiOOBDIEE&amp;t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381000"/>
            <a:ext cx="3352800" cy="48230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5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6" dur="1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the Panama Canal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Canal was vital to US interests</a:t>
            </a:r>
          </a:p>
          <a:p>
            <a:pPr lvl="1"/>
            <a:r>
              <a:rPr lang="en-US" dirty="0" smtClean="0"/>
              <a:t>Cut down travel time for shipping and military</a:t>
            </a:r>
            <a:endParaRPr lang="en-US" dirty="0"/>
          </a:p>
          <a:p>
            <a:r>
              <a:rPr lang="en-US" dirty="0" smtClean="0"/>
              <a:t>Hay-</a:t>
            </a:r>
            <a:r>
              <a:rPr lang="en-US" dirty="0" err="1" smtClean="0"/>
              <a:t>Pauncefote</a:t>
            </a:r>
            <a:r>
              <a:rPr lang="en-US" dirty="0" smtClean="0"/>
              <a:t> Treaty of 1901</a:t>
            </a:r>
          </a:p>
          <a:p>
            <a:pPr lvl="1"/>
            <a:r>
              <a:rPr lang="en-US" dirty="0" smtClean="0"/>
              <a:t>Gave US right to build canal and right to fortify it</a:t>
            </a:r>
            <a:endParaRPr lang="en-US" dirty="0"/>
          </a:p>
          <a:p>
            <a:r>
              <a:rPr lang="en-US" dirty="0" smtClean="0"/>
              <a:t>Colombia (then controlled Panama) rejected treaty to give US right to build canal</a:t>
            </a:r>
          </a:p>
          <a:p>
            <a:r>
              <a:rPr lang="en-US" dirty="0" smtClean="0"/>
              <a:t>November 3, 1901 Rebellion starts in Panama (influenced by US)</a:t>
            </a:r>
          </a:p>
          <a:p>
            <a:r>
              <a:rPr lang="en-US" dirty="0" smtClean="0"/>
              <a:t>Hay-Bunau-Varilla Treaty</a:t>
            </a:r>
          </a:p>
          <a:p>
            <a:pPr lvl="1"/>
            <a:r>
              <a:rPr lang="en-US" dirty="0" smtClean="0"/>
              <a:t>Gave US right to build canal, widened to 10 miles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098" name="AutoShape 2" descr="data:image/jpg;base64,/9j/4AAQSkZJRgABAQAAAQABAAD/2wCEAAkGBhQSERUUExQVFBUWFxQXGBcYGBcYFRgXGhwYFhccGBwYHSYeFxojHBUYHy8gIycpLCwsFx4xNTAqNSYrLCkBCQoKDgwOGg8PGiokHyQsKSwpKSwsKiwsLCwsLCksLCwsLCwqLCwsLCwsLCwsLCwpLCwsKSwsKSwpLCwsKSwsLP/AABEIALcBEwMBIgACEQEDEQH/xAAbAAABBQEBAAAAAAAAAAAAAAADAAECBAUGB//EAEMQAAIBAgQDBgQEAwYFAwUAAAECEQADBBIhMQVBUQYTImFxgTKRofBCscHRI+HxFBVSYoKSFjNyc7IHQ6IkNFNjg//EABoBAAIDAQEAAAAAAAAAAAAAAAABAgMEBQb/xAAuEQACAgICAQQBAgQHAAAAAAAAAQIRAyESMQQTIkFRFDKRYXGBoUJSscHR4fD/2gAMAwEAAhEDEQA/AOiZ6gblQZqgWreYApuU2ehZqbNSsdBu8pZ6EGpZqAC56fvKBmp5osA3eU+egzSzUDD5qWeg5qQegA4enz0DNSmkAbPTd5Qs1LNQAbvKXeUHNTTQAcPSz0HNSzUBQXPT95QQaeaBhc9P3lBmnmgAveU2ehZqU0AF7ylnoU000WMN3lLvKDNPNFhQXPTi5QZp5osKC97S7yhTSmgAveUqFNKgQJmqOaoFqjmpkQk0qHmps1IYWaaaHmp81AE5p5oYanzUATp5qANPNAEpp6hmpTQBMGnBqE0poAnNKahmpTQBOaVQmlNAInmpTUM1KaBk5pTUKcGgCeamzVGaaaGMnNKajNLNQBKaRNQmnmkMnmp5oYNODQBKaeaYGlQA80pqM09AD5qVRJpU7A8zwPaLEJpnJEkwwzfU6x71pDtZe3YKB6R5VyGEZnMgE8iBpr961auaaT9ZE+9ZnNpkuKOmbthc5Bff+tVn7X3m2KrGsRP5+9YttRuSPb9aVtwWWTCzrl5CdY9qPUYcTp147dPdXLjm1acwMihi+UgXMubSRI0JHvVzC8euMrsqrcFtM7sDkhZjZtz5LPOuk7Z4C2mGsgvfNsDDqitk7oZRlVlAA1YspY/KK89wmOv3CzC/cbIuniYwVZMoHSJ0o5vsm4I6XB9qEuA6BSDzM+Wh2qxb4ypMAgmuF4hxNyfEzM40LNqT5SdaG99lHi1PlM/fpUlkf0VcD0gcQEaCTz1A6a7ctdKncuFVBMDy1n8vI1xvAuJO+YCX8DQYGnSdRPzrWFvSXmDGgczI1ErOg/nU+V9Dikv1I1rvExAyqZ5ksv0igtxRh+Gs648ydABHUb/PWg/2iplRvHiJIBCkctdgfU+VAu8VYSMokEjefLkKyhifuaRxHrS38ErRoDjvUCfI0K72hInQRVUOImPKmyryGm53/Wo+4NFodpDpoNaM/aeSNF0Ec4MdTpVDugdgCOck/WCD9arjh/UsI2ETP/VJ29KqllrssUPo0/8AiE9AfnT/APEzRlyDQ7xr+e1ZQ4UxcrzXQgEAjXaOsiOtRTh4Oqk8+c7H5xMioesSUDYXtIMuok+Ww36nXl/Oov2kP+FfntWM+HCq0kDbkYieXlVMZY8RIn/Dr/SpLKHA6he0x2yqZ8zNJOPzuUQSBJknXoPuK5z+02gm7esa6ct/OrXCMLbvgkXLa+IKEbR20nwjeKHkBRNd+PkGPAdtRqPpS/v9ug+Rqld4QACDesgaTmOX9ddqG3AVaGGKw4jU/wAQbfOhZQ9NmiO0RG6/pSXtWsnwk+QP12rMu8KBOVcRafrlluRMyNI0+em9YeKtOjaMrbwVYEH5aj3p+oHGjrR20SYNljrurHT5g0T/AIrQ7Az6/wAq4y27ZduvqfTWreHtZ4CgkmNOf9fKjmLidbh+0q81YhdWjXSYEwBHLnUn7VWwYyEdQW1GvX+VYb8auL3iLZtoFGV0Cuqkgx4xn8RBOxkb6VW4piC11yqqviIIUZV0JGkzr51H1GPjSOgxPalZ8Iyjz1J+/Kgt2oblA/0muYTFiY0JneZ+ewomfoSfKf2FP1GLib7dqrnIT5wP1pVzDXDOv60qPUYcTM74yZOVR0gUy41AdAJmZIkihtZnaaDawkk6qAI1J0PpAJPrVGn2TLgud5M6HTWIEes670yNA9OY5/SqljEFCV0huWoB18/OtFruRdVhRIGunrpQ21oVHr/by0P7rwpjng9Z8lAnTpNeW8BvR3/IhZ6D40H6V69/6g2W/u20InK2EiJkwUBmvGuEjI+ILaDuzEjn3lvlzqcuqJMs974vEimZ1EHfnr6UdeHhpYyJ1EffSi2lQgMANQNco358utSa4alGCXyVOTH4XhFtlisghHM6STFWFbY8yW157D96jw8ZiyrJbI4gDnGg8zVpuGsiKbng1bQgzqBGw0251baQuMpAzcOQ+SjkJ2HPc1TD1aP/AC28gv5Cs/NUkyEkHzmkHNBmrODshjrAAgnXWJ+9fOm2krYlFt0g4BA5jQ/VZobE/wDxX9K0Mbwvu1IVg+UeKCDyfLB/EMoXWsx2idPwIfnlpRkn0TnBxfQW1c1WenkOvlrU7GII66AHfzFVbWI8YEfhn55v2q3hcGzJm2B0E7bifyNKUopbY4QlJ1FbLeGwNu49y7czd4FFzYEMSykEwNN59Y60bF9obFwG1btoXVQSCACuUszAQoncE7a1SuYzKSAc0gAkb6cjOnLlT8IwyNeYlik2rhE5R4wpygQef6Vj5wbo6n4s1C2ZF+xmVxoJyQI5yT+1VLloiARJCgeEQNuixXf4jsffC6qjAhYIYGeu/rNc3fspM7QANyNwNImreHwmjA212jnW1VZGpZvyWrODw/8AEyrlOWSY30B2qzi+EyJDASWP0UVDAYMq+kglXBMnUlW5AdY+VRlGSCOyrcvLAGuaFkGZ1+9qa6piATMfP+npT3cA/hDSRlXXXeNtRrUMVbcDKgJIESOmh2Py9qrapk0mwCpMk8laSfSPWoC+zSCdBERG3nFRs/iDGYt7EdSv71FFyEgyDlBEiJBGnr67VP4I1ovYS2cpzGQPsffrVjCcUW1dV1RjkZW+LcKQY15nrVfh0QZfKT5DbXltzpHDJIGo0mQfcaHQ1U3sKL5xhuNiXUQHcGOma4D9JisziWLJuPJnxP7DMav8JwqnOAxjNZ0PXOP2qm9pAzs20t85qdoKBWL0mAxU8zAOnzqxdxKxAJnroCfXTnTNgwLCXlYAOWDLGqmTlzGfxBWIH+U9KzwNxtGxmitjqi3348/ZlpVV/sqHUkyegWPrrSouIgF3EKzHIYiPigbny/P6VaTFZUKwCxIltxMECPnM7/WqWG4QZILEjQnKCfsb1sG2ogZWOoEEHSANdRlA168jUJSXS2Ip4nBubanKupYD4eW+v5E0FMDdJVNPEUX4lIkmNcuvSuluYPNh7IzKD/EPhOaNRvOgPlrV7gHDwt22FDE516T8QMcjFCyOOmTSPVe21kDBLmJIVrcxudRHpH6V5pY4dbS3duhGCZTMa5mzLGVYk7Cf1r1ftkYw8wDDoYJAG43J2rzjB3i+Y3lBbKSpBssuQMAY1MAZfoZ1FSy/q7JJWithbdsqf4a5RBNxpkDnz3O0eQoRwttgztbIXUgBspgbQvoN5+da2D0s5bjWltMdGDAZ+fQD+lV3u4FEdr4c5T4BYbxtoSZzQOXI1lUskmtk+FFLguGCKGFtmYq7AK0sZkjwiPIT1irXGBc/gm+zBV8YtEkCGAiQNVYS41Ok7GoW72AuZjYt47v2tu4N3W2IDg5mmAcoePWlfcXHw6vcCs7yTBLBVBcc+hkCPxcqu967f9SaUa0VMfdQAxp3iCBGijcCf9vKdNaw+GYxLneBrZJV2AILAFZhTtrtUu194pZuAtmgBQZnQsMsnrl+9KzeAcTuMgAdlZYBH5b9RVlvjdkWk3TNPHYhVMLaYaEyWY7CelVLXFyDItEaEbtz0PKn4nxm8EI7xhoRsu0RuB0rDv3SH8JiOgAqUW2qZFxinaR33Z/F57c3DlBVGGmgUTmAO4OoP1IO1WcXh0vIWtESgCsDCysypAG/TSTqPOvNmxlxVMOw0OxI5eXrXf8AZXihtFbi+HMAj84+HkfQa86TTjuydqWhYThOW6zXF0VFBAIkCHMwSGPxDlyNdZd4d3tgJaCsBukhG5GQYgaHUGgYLh1i0bt1czNlKsMxdmXKLkr4Z0DZdOjD8OrcEw1i/fdRdcqwVlQhkIYGWIBRQYGmk6ek007dMWo7iYF3gOLBOXBFgHIWcRbGZeR+H6VE8NxFoBr2E7tASHY30IVSAAT4dfEYiu77W28FhcO73u9yN4CbZ8es7SRHrXm2Iw1rGWmuWLd97S5lQEQQUWSWy5iwiOYM1bHDjbqgfk5Uu2dfiOJGzYS3cF1DkeA5VypPh8JXXKNNTAEyJFc1w7ubrlpQwUXXNJy6NBkjUg/KuKu8da5ZcMqSuRQwWDBLCJ6D6Vp8C4uli1YLKGzd7JBhgQ5gg9RodZqqWNxVoOak9ndYnF2GJTuWQHvRPd258JA0ymZOYHlt6VVtcLtC7obwIzeFrTZYiObdfOp4Hitm5bXxs4zyNheVogSo0IgDVY2Gla2OxWZQAcy65jkDQcuuaVldeU+1V+q0WcIszeLWBFsqqy2VDpEMYABPKdaqngd8JnkATGguTIJGwTNGnodD0rZW4UUMWi3NsyBFuBBO2m+2lZfazjduypuBHu2tAjG6hAzgyoDW2YRBBE7RypRqfdk1kePSS/YonssTc8a7hZyh1GUsjHXKFGnLcVndqbNs3rdzwIlxFy81hFABkHUGY9udW+znbfCMGW7hWt2wDmdCpbUqNlVeqkyeVa9vHcMeY/tBaHCIUzW51jwqm+onff0qbjx/kVN+puv2OSGGsMSHvZQgJJt2y+kBtSxAGh5TTHhwZDdsXQ1pSELuO7OaAYhj05iuhbh1lQbhsm3KAx42BgzMEgxIHhIPPkYqpwXG3rwe2thYOoNu0QQNvhIbII3CgdecmbSrRU/c+kUeADNKrkY57Gqkx8ZnVo6E6xV7iHZ/C4ZAcVehyARZw8P6Eswjl6etE4fwi6mZsRbyzcsMpgCQCxBExpVXA2LJh0Ct/m3P8vaqnJRXRbj8dzfaRz2PUsq5VcWokAnX4mgmABIB+tdP2f7FLirOa1iQSIBV7eqH2byMEVG/im2RT6wfpQrbXV1UuPTMJ9etRWW+0apeEq9rLx/9J73LEWvdXmlQkx94jXEYoHooWPaSKerOcTL+PP6/0L1ngJ1LPlQakbADzJOnrUb3E7QRrdpAZkG42xU7RzbSNTHvVW8Xun+KxbnAEWx6KNPcya1MB2bLENcIUHkSoJ26nT3rmety9uNFaX0UbHDmuomQbZ5J0GpH7VtcNw/dXktWgpdissQSVEyfIaT6ab1c72xYUKrAgTzmTz239az/AO8wLitbuZASNBn1JI6CJiRPnNHqRg+7ZPgvk9A7VKr2MveBZZdzv5efX1Arx2/jFRrqAqf4dw79Cp1XcrrE6bGtO7xm/cyB8VfuLmUkGMp9dAY1qph8Oma6SonKwJCpMZl0mJ+taZ58eSSf0QjS7NHhXaa9byA4RLougBRGZRBIzR8QJ2AisTjGO75izWiviLAAhQrGeYObr7TWjwXFJYI8AcDKRnkkEcx4hroKo8Zsoyr3TlvAqnMRIIGQbabEmiGaLWi+FNi4VaZbjOTm/gu/iIIIKEjQyCOevQelUMcxa4FZpMDflm6HXTKJ+VbfD8dctW3tAgZl8J1MEpA66kmelYGNZwWuNBZVYluuVcsxrzDVPHNS0gdPZRNz+2EWgCR/aDprqg0WD039PKtrjHZ97DX2OHt2R3lqXQuUtjLBQZtcsmTpMiBpXN9m+0i4QOERLjXEAzP/AO2d5VSCCZk66HTpV3i3/qI1xXU2MOA5HwoqlQJ5qoJmdTJ59a18H0uipSXyExeAzqZuDZiJB1A00051Ru8KUywv24BIPXToOe1E7NcUv386Bn8K7K0AKZEAHaJ+4rbjEZHUm5DGSCbZEzPrU4ePIplminRy392BhpcmYGxG48/lWzhsUqkLOphSP82g1O0Tz2qf933Tuzjf/AN/QaUhw6d7lwbbMBtpMD8+dSfjTfZFeRBF+/x7+HlRmDDXNmjRdBOvIx0OlAwPGGIW7nPhafCxLIwOjJJ9fyNBa0Af+ZdO3PUxpr19ap4MFbrBphwFUsAQBznTT+WlVvA8cbLI51kdHS43CtiMPeuviRbR/A4FtSAocXP+WpBnM411I9KBw83cHbNiziGe0QboAgBiyA5oE8xMbiNqp4Lhwa4bVxsmhymJzGNACYAGu9bVvgK2XVsy3QVIJtyCCqECcywZkzr09ajLOkrT3/QnHFun0cvf4CpsMo0JJbvCGBfxMwlZhYgjwge9ZOE4azeAEeHUTMANE/CDm25da9EU4e1hnLMc3IQCV8SiDM5jDNyiKyW4uCpcYlYU2xCjuGAbNEZEUsNNeQqEcrlok4JbMKxwS8jAhkkHQywII2Pw+VdfwnilxvDfFtyVaLqsA8QZzaQ49dNPKsVcfdTxhrpDTEXoGhGoBHlVnh/FLjPvdAyOP+apHwNqRGp899Ksfjze2VLPBaNV8dg87ZwGLgLmCvkOXQTb2DabqfYVYx2B4detKvjZJBiSrZ9joRPlpWPisW7KR3rmWDalTGs6eDas8Wrh0F67y2aNp/en+NkoX5EAHEeG2rbumFUopCwXcEydCZO2ukeVPhuMXMNcVTlUTyYFT1LLmIn2HlRcUjEzmuDWYzL1nYDbTag8QxJdAviG5metP8ebWw/Ihei/iePG8pV0tXBqZAaQNRIXN16E1e4Lxu4GzWmAKg+EKNFGmoAkb+e2tcHhsOyXZYlkJGZQYJ1npFdJaxS5rTWrmS4IiQVZSNRrrm30389KqyY5RLYZIyO3s8aN4nvEB0WYBJ8QfUDSAIMabirXCOCcK7oO9tHO5ORxAO0qpyiB0rNsdsmNtu9UIVKqdmUllYE8iASsxOk1RvurXO8sKLYMyuaV9tNPf+tUs3AmoJnc8Q7K4QWmWxZw9q+6N3RdIGaNDqJIk1kYns7ksu2JXuRCrKMpGY6SITTXUact6vWe28wroqmB4pBHy1nXpQb/AGoLDLcCkfhg3F8OwJyAwdD036a1J5od2JQkcBh+wlxlBbGKpM6Zbp0kwZA1kQfelW6S/wD+dvdbk/SlT9R/SJehD/Mw9jDi0uZiNBuevRRzPnWdjOJtcEHRemv1qriMY1wjNpyGsATTZwNjPnqPzArhyn/hj0Q5fRZElUHUsPqKRwpV0zHdxyjZgNJ5VWGIgqQSMpkanfznegrjDegsbjOlxgikjIcslixW2CJIUCAdzvVmLGpp/ZXYXDWJdQMxJIgDeZ5Ab1rXeB3kV7jI4RleDA2JEeevKsawiA28uYN8RPISRlAO5/FJpM94vehkKZb5SWaI8WWZ0A+HpoKtxY03Unv/AN/Aj0VsdicqwDJbQRv+1STCZAtsfF8TSYAJ0UHoAPzqPC+FO93Pdy+HmpBSeQBBOnM68qnf7P37iXNCI8ROoJYlYysDAmTpOwO0Vox4UqhffbL2nGOguFukgvlAYKAFBzHNGVZkCCd4isziyxayHU3HW3McgZfbnCt/upsJw64mUMJylmJi4rnLAXNmAnXKJofEMSO/sqTIRHY+ZMIp+Qn3rXgxRU1FdWVzfHG2YuK7PIXJUkA8qA3ZzX4tK6kqraxvzrMxLKpMN7c66zxxs56ySoPwDCrh8xElmAHtvWm3Ex6TXPjEef51HvvMVYtaRU7btnSreY68vX+dRuEHbvCfKP1FYSYkenpvVlMbO9xh7fsaYqNBi3/7h/s/ams4I3Ghi/uEHygaVWQM/wAN4fPX5VZsWLgPxE+8/QioSVqicXTGddSjaOmxWSW2M/mfaOlXcDxhmG/iXdYXVdiy6dN6r49SYYQWX6jmKFat51D2wEI5fiLTrI6co6zXHz4a1+x1cc+aLVniqYgmx4rJV5BuOuSTAjwgaaSD6daNxXgaIBbKi5K2z8RdZAYT/wBUNv0psMUuMAyhPhk5QSPTTUbnWum4bh8PcPdNJCgBX5QBHPcflWeVt1HRbvjs4/GWO7s20yQAz5mPxfFpG0CPUGrGF4eFysC8NbuNroDK3BzHpXRcd4WwdQZ7uSZgaBt+X7TPlpkX+HMl1crTltXeeh8N0jTkNvl6Vrw55R9sijJhUvcjFN3WJPyB/Wprd/z/AE1/OjMoayrEFGzODy2C7eW/zqk98DZmPuK6kJKatHNlBxdMK+JHUmgO4+9KH/ayeZ+Y/almHX7+lTIkCo6U4RTpp7/tTXE56x9P1odIaNO2zDD3IM/xLUA/9N3b+c0HDY9dBPdN8l95OU/SpWJ/sz/921/43arJZB58ucRWSfjxnZpjnlH+J1nBeNqhPe2DeGnitlhA6lRrr7+1aGK4/YuIDYtQRuO8kR1jcH0jauESyyT3bZZiQSCh2O3tyq7/AG+0AzXLbhxGV1Jy+ckeIe8jSsOTxp41Uf7I1QzQkbmM7Wi25Tu3MRqCvMA8zPOlWeoutql4sv4TCGQNBqDTVFSVbX93/wAEnCX8P2/7NzjeNv4y46phyMhhwSmYMJ0fKxjY79KzMVwt7Ud4Ms9MpH/xNdKEMYxldVuYosYMkIWDCJX4ozb1W7M8JGHtql17bBRGZbPiJJzEs7kz0296x5MWOSuL2Sq3s50jzoeRB+EfLWu641ZS/aKDJlcEZoyuNvhMHeK5vifDxawxOHuQ+ygBcuYeESYBO0e1Vvx+KXu7EoplbhPBDezZFQLaHeEtAVRvO3kTp0oeHu5nciGZku6HmSJ2GhB50TgiYrEYa7bu93bvkMFchQndsFBBNuTO/LkKJwTgYQPcFxrmVSisZ8RgBmHkTMeUVfDEotNvaJJHQcMtWlUWyttAgBJC6l9zy5D86pdoMTkuqko0f4gA6k6g+Ahl0jaJB6GrNlrFm0w7tb7sH8ZPiVjsVhTsTNcjiy0Z2hHyWhCgiWygZmzCQZA6H61PtL7JrTYfH8aLGco+KBBMQkQZJJPjZTvyrk8ZeD4i+6kQCEWNoUQY962r2MS2oLr8IYKpU6m2CzAf6rms/wCEVicMwQ7lSdC3iPLfX9q6PiQ91mPyZVGiDOSKC1rnRL9vKd/vzobVvZhINYNRg+fyo+enFKgsAGP2KmGajgelLLRQWB7wirNjiLLzPprQ8tLuZ2/OmB0OGxJZBPP3+tVbtw2W7xYIPxTrp1jY+/QHlTYO7pE8hpzo4IbQ676VCeNTVMlDI4u0Gt4xlYXEI5zruPxBv8w5/wC7rWwuOLgOGPh1gkAgjlBO/lXPcJlbptAfHGUsRAAnrpI09hV61cKMZWAcqkDLGoMQZmI1U69J0rjZcW+L7R1oTTVna8C42uJVrbyImGPIba+XInkfaKfF8Hcw9zNJZMuWSwAEiNeR9ep5VlYe7bQnIW1UtMkDSDGh0kxy3rp7OPN2xcm13ttMuYgoMunLUyu+/Q71Ruap9jpx6ON4pbuPZRWbKEa4wXOWtbKZ3hW1PLmetZSYSSu+6htDAmOg21idNfUT19rBqEc922RSp8S50G865Z/lTs1rMpXITKyuqqwG2YAiY3A5RzgVdhzShtkZ44zVNHC3EIJ/emj7mtHGWXd2zW8gk6KAIzaqACZy8hPpuYrN7hpMgjws2oI0UE8x5V2MWZTRzMmJwYgPuacofaq4f1qS3461cUmgo/8ApW/71v8A8LlVLayYEe8Cr9m6DhW1Md8n/g9U3TT4p9d6S+STDrgvNQamMC3UD2rNa4Ov8qmmMK7GfUTQIuHho5hSesUqivE9NvzpUuMfofKX2amHwy2pyJlmNtJqV3F+R+RipPbY86HdvrbAzZSSQAvMiQCekCedeLXve9nVVWJMXIjb5fvRwkjafr+VWLPEVUQEXTbcfrV61x2yR4rW0a5mIJ8gOdWQhGbolUG6TMFsZ4sialgNQCCJ3399avLxAAG1IhLN73YIxJJHSPrReEYbvS94ZVJJW2CTM8h56n2gnaqlgh7lwCCVtYgZoImEYag7ehrbBKLSLZaVGZax1yCBPLTl5nXXp9amxBcFoIUd44j/AAgmPMfuKJZ4b4pKmJ1EEDpyqtYuDOT+EtH/APO342/3BQP9VWQak7RDlaKXaOVTO0eK33KgHXOzF7xI/wBwnyoWBvhkGwIAETQO02Pa5etWyF8AZjEmWYySQecz5RQcLdyk5hE+1djxFULOd5L3RPGYc7qZ++VUDcbata3dXkZ6a/zmliLAb1rS1ZmToy1Y9fpREbzpXcCRtr7VFlKnURUSQXvOlOWoOY66/fzp1aedFioLbu1PvKrA0UPOn60wL+Ew8ak/Q1dV9P61Swxhd83lMx9KsZiB9/lTIivoGEagjYiQQRROEcSF0928BlkTEKyyCVaNZJlg3JhQCxPnFV7TFHDhZGzAcxvpykbjzFZ/Ixc42uzTgy8XT6Oiwt1bdwAmUJ3I1jafXWDHqN66a1x5MLZuMttb2dfgOYAqs6NMiTPQzrXG28YrwpAykSrAGT0Op1ImCOYkdILhsXH8JssNop3g7xO4B5H2rk9NSOk9qjZwXbO3iTe7q09u1FrMJhQzSCAqkgLoNfoK3MC1ho0RSSImYnlGu/yrleHdm0cXbdpZaAXUPcLECYIAPWfnUhbNnwuHCSBrmm2eQOYzl6fI+dc5xm7imv5ix3VPs6YYdDatXBaBTM42EgSyEHWY0mDoedZFrhyXWaGQWmtuQzPCyQVItscwPmNSPMaDSxPEDlWLofOFJUocpCiPOdQZAjrQ0xpKuua0UZSe7CtkWBsPAcsnlPP1qMGsc7VjntU0cRisEF1Q50I0bb2YAaH6VSdPI/KtrG2srZkiJ2bbXk4/Xb0OooOys22QzqNTHpzgTt6etdjD5CmtnPy4K3EMP/sz/wB9eX+RvLzrN+/s1s43DhMM6gGBimAneFUisUt5fT9ZrUjOyDIR9gVE+lFLctSKktupURBBz0+/lTUXuAeo+dKigs6hr+sHT6frUXM67mInnG8ek61Wv41m0RZPUnMfcLIH+phVM4G4zeIx6wT8kMfMtXjY467dHW412w+J4mqNl3P5etVbN17rwJ1MDfQczt5+tU+Ip4wqljG58/bQRXRYDDtYs54EvAUc9dvXr8q2whGEU/llkEltE2vQ3hMBQRvOvy0HlRsLiSM5hn/h3RA80Ik+gOb2qlbUqMp384medSZDuhhwIXSRrEyBB2msqk3MjfKW+iLY827bnNlB03gknT9T8qrYO2F31ACrtpJ/iuNegVF/1UXEoWe2hg5fE8AKIAk7f5Q2/Wgf3q9sl4EsruxYLAN3VZzafCEHtXQxx4xB/Rgd8b2Kv3IG8DKFAgaabAbUd8KN9vkSapcHQ5JjfU/09qs4q5p6zvJ0ruwjxgkcrI7m2UxBbWV69aPc4kYhfnzigqun8qkbQ/lTI6IJiDO5+dWLSu2u/wCdD7kcgakB7fflQBabChtzrr1n3qjcsEGJ2p4H3+lOUpPYIGy7fvTBKMv3/SmZDSoYrZIMiQfLSrIxp569dtqDb561At7+1MRqW8SrCZjygftSnqdPPTT8qy1SrGHvuGAOo9RTsVBrWIa028A6qwjwPI194j1NWwe8JDmW9wJOuUkABZ+hPmap37cqQZ5mfLetDg/FgF7th49ZbncQjKFg6Egn9etc/wAjHxfJHQ8fJyXFm1wPjt1BlDQ2sE/iG0GDIYRRbeMe45Fxi2YwQ0RBOukbVn2/Do85DDBhqQQIDjqV2I/Eo6itHDYxQy94oLIV10ggaqVMajnXLzRbj7TUopvZq4fgDm0MsvbCyh0D/Ex01PX5e9Y1/F3QxGd5Ejcxp06ERqKvcc7RG0sW8i5gSJkAEx4iAPHtFYY4wHulLrTmAIMZQD5RO3lNWLC3iUmn/b/YXNSlxss2E8DMu5ZUOnxBgxM9dVFSbg3iQ3JtLIGaCSsaiAPiHly5VqYPhRFh3ORgrKwlypOUMdVG51251RvYlX0NseIgmXunXrDOQN6zKUsUk70NKK/UwHaDDhRcAfOO/LBipUSVMj2Ok84rnTocrCD0kxXW4+3YS2z31fK2IuAMjKvjAPJjPwn6e1c1xbdcpu3EKKUzZZAMwJWQdtvPTpXbw5aim+jDkxqb9oDJyHt09o2p0XzHkRBj7NVgsAHkfWPPympjEEcx8h9zW5NNWjI006ZZCeh9j+9KgNdk7n609OxUdhh+IOghSkeaI31K6elZvHeKNlBaM3wrlQDU84Ua1cu4gA7CYJ56evTbn61iYjiDOrNOVRAAX4mJ0AB8/wButeOw45yataOooNlPB3YJZoyICTIkk+c667fOuq7NOboa5eYgBWj8UM3SZAKqMsj9a4+9YKhTGZydF/AusadY6+ROkV0PA7QFoi+bYbZf4bE5SSVJKFepHoK6Ukuy+30dBmwg3YmddRP6UC5xDDSQrNz3UD9IqVkWMylywUDUC3MnluRpWP2n4hZLC1hxoRBZlCtMmYAPQfSNKajjlHpkLny+DLt4kv3hH/unux1ALAN6+ED5GqXajHzZYd0Jdx/E1zZd1ToBlANWeGcKa64VAxjNkXqVBztrpzK+UGue4tiM+JKRAVoMSZK6HcnpWjHG5UiE5UrZcw+GIQbaAcx+lTu4eeQ+Z/OKIjxoR9Rp89anG+x9YP5V2KOVZVGF03HuaZrR5Aff5VaZh6mOXty/amVhpz9h+9KhWUT6AcqSH19BRr5G4Un5ihhxOw+/MnSokh1aOZ+9Kc/elIAcppKdNR9PuKBEJHQ/ftUljzH3pypiw+xTMR1mgY5nr9+9CI61JUnUR+VSNr7k0hkFFFtP5Cosmn9aiV+9aQF+3EEjXz10/ag4q1syaMpBBHUVHDX8o361ZF6fwz99ab9y2JPi7RrYHiKvbGnWTztuNdI2ER6z51LBXizZTC6+En4QT+E9EJ26Guce6UJOoVhDAdOR9R+tatpmyrqr5lJJiSdz+XKuRkx+m6/Y6uPJ6is7jht61ft5blsXXQxkcrC/hMZgY/WtVezylMq4fDqCI0caA77JIrhbVgC2t5XCEnKCrGQwExcSZyn/ABLtNRfjniymQD8UokhjqwPhgyfxaHY1Vx+ETf2dBf4c1i26XNUzpBBkgQ/vO39ayLV4Zsp+MagnVWHXaPfy2BrRGMDJlWMvxMAgBJG0kDQCT86xu5AaQ5bXTNOYcviDDlppFVvHytFlqtlrH9hsTjQTqCoV1XWLiknVRzOp+vM0XjHYjE27VtoGRLSI8owjKoAzT4Y5e1a3EePOjYU22Fv+Db1AcgTIymXkEQT5zzrT7S8cQKtp8Qby3FBZVAWV0IYg7gkbA8q1KajHj9dFPpu7PKlxTW8ykKZEHMs7cwd/cfWgKrHeRz6iK9Cw+PwiIyPYdsxPjBAkco15a+9YOKwthmGQEMxgnQb7fCR9anjzOHwQyYlI58OaVahwoH4Lh8wEI+q0q1flwM340g+LxDkm2JObQ7bSBCztJgelQu2IfLIItNHwiDdZZY7bIu3mRG1KlXJeujp/RLhC50v3D8Ci0FEcgwOoG50+ZbrWzgeMqL1tlJGXLkkSJPONR5R5mlSqcnT/AKDjFPE5fNkeI4rNLkklyXPmTrty3rI4di1tm/dZA8Wyqhtgx1zRzMDy+I01KrOjOtofiPEV/hgW1UWLQVtAS7fEzNtufvWuGwDTcLHzPzpqVa/G3KyjNqNGsr+o+U1JMZB2BjqNR1pqVb5aMFBf7TmGhA25VLOI+L3A2n18qelQRBPcA2Jj76g1EsI3PyH0ilSpDGZBvPtTR5xSpUDEvlrrrT5DO3386VKkwFl9qibgnfbyFKlSGN3lPANKlQAgAPvrRrTDnP8AKlSoQh71mV1M7+vnypcGxEM1kmJkpz8XMeQIn6UqVZ/JinA0eO2pUbWDxTW8Q6kZkyJmBI3yrEb9YrVwvBreIUqS4uqCQARDouuUnkwGxMjrSpVzba6Oh2DZDYICtmt3UzKxAlk6EH4WBEae3KpWBmYAa6gagayec0qVSjq6G91YJsWXZw4AInYSDrGWJ0iTB8hRuO2my2gYKBFCnnMGYJ1kgDQ6bjzLUqzSbUkdDyoRjkaS+EU7F8gC3dEqxgH8QPlrz/ka0MMLVo5LlvMxMpdLGVHLQcwRSpVLb1ZlpWUW4leTw22GQbSqz7yDSpUq0LHCv0op5P7P/9k="/>
          <p:cNvSpPr>
            <a:spLocks noChangeAspect="1" noChangeArrowheads="1"/>
          </p:cNvSpPr>
          <p:nvPr/>
        </p:nvSpPr>
        <p:spPr bwMode="auto">
          <a:xfrm>
            <a:off x="77788" y="-8302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data:image/jpg;base64,/9j/4AAQSkZJRgABAQAAAQABAAD/2wCEAAkGBhQSERUUExQVFBUWFxQXGBcYGBcYFRgXGhwYFhccGBwYHSYeFxojHBUYHy8gIycpLCwsFx4xNTAqNSYrLCkBCQoKDgwOGg8PGiokHyQsKSwpKSwsKiwsLCwsLCksLCwsLCwqLCwsLCwsLCwsLCwpLCwsKSwsKSwpLCwsKSwsLP/AABEIALcBEwMBIgACEQEDEQH/xAAbAAABBQEBAAAAAAAAAAAAAAADAAECBAUGB//EAEMQAAIBAgQDBgQEAwYFAwUAAAECEQADBBIhMQVBUQYTImFxgTKRofBCscHRI+HxFBVSYoKSFjNyc7IHQ6IkNFNjg//EABoBAAIDAQEAAAAAAAAAAAAAAAABAgMEBQb/xAAuEQACAgICAQQBAgQHAAAAAAAAAQIRAyESMQQTIkFRFDKRYXGBoUJSscHR4fD/2gAMAwEAAhEDEQA/AOiZ6gblQZqgWreYApuU2ehZqbNSsdBu8pZ6EGpZqAC56fvKBmp5osA3eU+egzSzUDD5qWeg5qQegA4enz0DNSmkAbPTd5Qs1LNQAbvKXeUHNTTQAcPSz0HNSzUBQXPT95QQaeaBhc9P3lBmnmgAveU2ehZqU0AF7ylnoU000WMN3lLvKDNPNFhQXPTi5QZp5osKC97S7yhTSmgAveUqFNKgQJmqOaoFqjmpkQk0qHmps1IYWaaaHmp81AE5p5oYanzUATp5qANPNAEpp6hmpTQBMGnBqE0poAnNKahmpTQBOaVQmlNAInmpTUM1KaBk5pTUKcGgCeamzVGaaaGMnNKajNLNQBKaRNQmnmkMnmp5oYNODQBKaeaYGlQA80pqM09AD5qVRJpU7A8zwPaLEJpnJEkwwzfU6x71pDtZe3YKB6R5VyGEZnMgE8iBpr961auaaT9ZE+9ZnNpkuKOmbthc5Bff+tVn7X3m2KrGsRP5+9YttRuSPb9aVtwWWTCzrl5CdY9qPUYcTp147dPdXLjm1acwMihi+UgXMubSRI0JHvVzC8euMrsqrcFtM7sDkhZjZtz5LPOuk7Z4C2mGsgvfNsDDqitk7oZRlVlAA1YspY/KK89wmOv3CzC/cbIuniYwVZMoHSJ0o5vsm4I6XB9qEuA6BSDzM+Wh2qxb4ypMAgmuF4hxNyfEzM40LNqT5SdaG99lHi1PlM/fpUlkf0VcD0gcQEaCTz1A6a7ctdKncuFVBMDy1n8vI1xvAuJO+YCX8DQYGnSdRPzrWFvSXmDGgczI1ErOg/nU+V9Dikv1I1rvExAyqZ5ksv0igtxRh+Gs648ydABHUb/PWg/2iplRvHiJIBCkctdgfU+VAu8VYSMokEjefLkKyhifuaRxHrS38ErRoDjvUCfI0K72hInQRVUOImPKmyryGm53/Wo+4NFodpDpoNaM/aeSNF0Ec4MdTpVDugdgCOck/WCD9arjh/UsI2ETP/VJ29KqllrssUPo0/8AiE9AfnT/APEzRlyDQ7xr+e1ZQ4UxcrzXQgEAjXaOsiOtRTh4Oqk8+c7H5xMioesSUDYXtIMuok+Ww36nXl/Oov2kP+FfntWM+HCq0kDbkYieXlVMZY8RIn/Dr/SpLKHA6he0x2yqZ8zNJOPzuUQSBJknXoPuK5z+02gm7esa6ct/OrXCMLbvgkXLa+IKEbR20nwjeKHkBRNd+PkGPAdtRqPpS/v9ug+Rqld4QACDesgaTmOX9ddqG3AVaGGKw4jU/wAQbfOhZQ9NmiO0RG6/pSXtWsnwk+QP12rMu8KBOVcRafrlluRMyNI0+em9YeKtOjaMrbwVYEH5aj3p+oHGjrR20SYNljrurHT5g0T/AIrQ7Az6/wAq4y27ZduvqfTWreHtZ4CgkmNOf9fKjmLidbh+0q81YhdWjXSYEwBHLnUn7VWwYyEdQW1GvX+VYb8auL3iLZtoFGV0Cuqkgx4xn8RBOxkb6VW4piC11yqqviIIUZV0JGkzr51H1GPjSOgxPalZ8Iyjz1J+/Kgt2oblA/0muYTFiY0JneZ+ewomfoSfKf2FP1GLib7dqrnIT5wP1pVzDXDOv60qPUYcTM74yZOVR0gUy41AdAJmZIkihtZnaaDawkk6qAI1J0PpAJPrVGn2TLgud5M6HTWIEes670yNA9OY5/SqljEFCV0huWoB18/OtFruRdVhRIGunrpQ21oVHr/by0P7rwpjng9Z8lAnTpNeW8BvR3/IhZ6D40H6V69/6g2W/u20InK2EiJkwUBmvGuEjI+ILaDuzEjn3lvlzqcuqJMs974vEimZ1EHfnr6UdeHhpYyJ1EffSi2lQgMANQNco358utSa4alGCXyVOTH4XhFtlisghHM6STFWFbY8yW157D96jw8ZiyrJbI4gDnGg8zVpuGsiKbng1bQgzqBGw0251baQuMpAzcOQ+SjkJ2HPc1TD1aP/AC28gv5Cs/NUkyEkHzmkHNBmrODshjrAAgnXWJ+9fOm2krYlFt0g4BA5jQ/VZobE/wDxX9K0Mbwvu1IVg+UeKCDyfLB/EMoXWsx2idPwIfnlpRkn0TnBxfQW1c1WenkOvlrU7GII66AHfzFVbWI8YEfhn55v2q3hcGzJm2B0E7bifyNKUopbY4QlJ1FbLeGwNu49y7czd4FFzYEMSykEwNN59Y60bF9obFwG1btoXVQSCACuUszAQoncE7a1SuYzKSAc0gAkb6cjOnLlT8IwyNeYlik2rhE5R4wpygQef6Vj5wbo6n4s1C2ZF+xmVxoJyQI5yT+1VLloiARJCgeEQNuixXf4jsffC6qjAhYIYGeu/rNc3fspM7QANyNwNImreHwmjA212jnW1VZGpZvyWrODw/8AEyrlOWSY30B2qzi+EyJDASWP0UVDAYMq+kglXBMnUlW5AdY+VRlGSCOyrcvLAGuaFkGZ1+9qa6piATMfP+npT3cA/hDSRlXXXeNtRrUMVbcDKgJIESOmh2Py9qrapk0mwCpMk8laSfSPWoC+zSCdBERG3nFRs/iDGYt7EdSv71FFyEgyDlBEiJBGnr67VP4I1ovYS2cpzGQPsffrVjCcUW1dV1RjkZW+LcKQY15nrVfh0QZfKT5DbXltzpHDJIGo0mQfcaHQ1U3sKL5xhuNiXUQHcGOma4D9JisziWLJuPJnxP7DMav8JwqnOAxjNZ0PXOP2qm9pAzs20t85qdoKBWL0mAxU8zAOnzqxdxKxAJnroCfXTnTNgwLCXlYAOWDLGqmTlzGfxBWIH+U9KzwNxtGxmitjqi3348/ZlpVV/sqHUkyegWPrrSouIgF3EKzHIYiPigbny/P6VaTFZUKwCxIltxMECPnM7/WqWG4QZILEjQnKCfsb1sG2ogZWOoEEHSANdRlA168jUJSXS2Ip4nBubanKupYD4eW+v5E0FMDdJVNPEUX4lIkmNcuvSuluYPNh7IzKD/EPhOaNRvOgPlrV7gHDwt22FDE516T8QMcjFCyOOmTSPVe21kDBLmJIVrcxudRHpH6V5pY4dbS3duhGCZTMa5mzLGVYk7Cf1r1ftkYw8wDDoYJAG43J2rzjB3i+Y3lBbKSpBssuQMAY1MAZfoZ1FSy/q7JJWithbdsqf4a5RBNxpkDnz3O0eQoRwttgztbIXUgBspgbQvoN5+da2D0s5bjWltMdGDAZ+fQD+lV3u4FEdr4c5T4BYbxtoSZzQOXI1lUskmtk+FFLguGCKGFtmYq7AK0sZkjwiPIT1irXGBc/gm+zBV8YtEkCGAiQNVYS41Ok7GoW72AuZjYt47v2tu4N3W2IDg5mmAcoePWlfcXHw6vcCs7yTBLBVBcc+hkCPxcqu967f9SaUa0VMfdQAxp3iCBGijcCf9vKdNaw+GYxLneBrZJV2AILAFZhTtrtUu194pZuAtmgBQZnQsMsnrl+9KzeAcTuMgAdlZYBH5b9RVlvjdkWk3TNPHYhVMLaYaEyWY7CelVLXFyDItEaEbtz0PKn4nxm8EI7xhoRsu0RuB0rDv3SH8JiOgAqUW2qZFxinaR33Z/F57c3DlBVGGmgUTmAO4OoP1IO1WcXh0vIWtESgCsDCysypAG/TSTqPOvNmxlxVMOw0OxI5eXrXf8AZXihtFbi+HMAj84+HkfQa86TTjuydqWhYThOW6zXF0VFBAIkCHMwSGPxDlyNdZd4d3tgJaCsBukhG5GQYgaHUGgYLh1i0bt1czNlKsMxdmXKLkr4Z0DZdOjD8OrcEw1i/fdRdcqwVlQhkIYGWIBRQYGmk6ek007dMWo7iYF3gOLBOXBFgHIWcRbGZeR+H6VE8NxFoBr2E7tASHY30IVSAAT4dfEYiu77W28FhcO73u9yN4CbZ8es7SRHrXm2Iw1rGWmuWLd97S5lQEQQUWSWy5iwiOYM1bHDjbqgfk5Uu2dfiOJGzYS3cF1DkeA5VypPh8JXXKNNTAEyJFc1w7ubrlpQwUXXNJy6NBkjUg/KuKu8da5ZcMqSuRQwWDBLCJ6D6Vp8C4uli1YLKGzd7JBhgQ5gg9RodZqqWNxVoOak9ndYnF2GJTuWQHvRPd258JA0ymZOYHlt6VVtcLtC7obwIzeFrTZYiObdfOp4Hitm5bXxs4zyNheVogSo0IgDVY2Gla2OxWZQAcy65jkDQcuuaVldeU+1V+q0WcIszeLWBFsqqy2VDpEMYABPKdaqngd8JnkATGguTIJGwTNGnodD0rZW4UUMWi3NsyBFuBBO2m+2lZfazjduypuBHu2tAjG6hAzgyoDW2YRBBE7RypRqfdk1kePSS/YonssTc8a7hZyh1GUsjHXKFGnLcVndqbNs3rdzwIlxFy81hFABkHUGY9udW+znbfCMGW7hWt2wDmdCpbUqNlVeqkyeVa9vHcMeY/tBaHCIUzW51jwqm+onff0qbjx/kVN+puv2OSGGsMSHvZQgJJt2y+kBtSxAGh5TTHhwZDdsXQ1pSELuO7OaAYhj05iuhbh1lQbhsm3KAx42BgzMEgxIHhIPPkYqpwXG3rwe2thYOoNu0QQNvhIbII3CgdecmbSrRU/c+kUeADNKrkY57Gqkx8ZnVo6E6xV7iHZ/C4ZAcVehyARZw8P6Eswjl6etE4fwi6mZsRbyzcsMpgCQCxBExpVXA2LJh0Ct/m3P8vaqnJRXRbj8dzfaRz2PUsq5VcWokAnX4mgmABIB+tdP2f7FLirOa1iQSIBV7eqH2byMEVG/im2RT6wfpQrbXV1UuPTMJ9etRWW+0apeEq9rLx/9J73LEWvdXmlQkx94jXEYoHooWPaSKerOcTL+PP6/0L1ngJ1LPlQakbADzJOnrUb3E7QRrdpAZkG42xU7RzbSNTHvVW8Xun+KxbnAEWx6KNPcya1MB2bLENcIUHkSoJ26nT3rmety9uNFaX0UbHDmuomQbZ5J0GpH7VtcNw/dXktWgpdissQSVEyfIaT6ab1c72xYUKrAgTzmTz239az/AO8wLitbuZASNBn1JI6CJiRPnNHqRg+7ZPgvk9A7VKr2MveBZZdzv5efX1Arx2/jFRrqAqf4dw79Cp1XcrrE6bGtO7xm/cyB8VfuLmUkGMp9dAY1qph8Oma6SonKwJCpMZl0mJ+taZ58eSSf0QjS7NHhXaa9byA4RLougBRGZRBIzR8QJ2AisTjGO75izWiviLAAhQrGeYObr7TWjwXFJYI8AcDKRnkkEcx4hroKo8Zsoyr3TlvAqnMRIIGQbabEmiGaLWi+FNi4VaZbjOTm/gu/iIIIKEjQyCOevQelUMcxa4FZpMDflm6HXTKJ+VbfD8dctW3tAgZl8J1MEpA66kmelYGNZwWuNBZVYluuVcsxrzDVPHNS0gdPZRNz+2EWgCR/aDprqg0WD039PKtrjHZ97DX2OHt2R3lqXQuUtjLBQZtcsmTpMiBpXN9m+0i4QOERLjXEAzP/AO2d5VSCCZk66HTpV3i3/qI1xXU2MOA5HwoqlQJ5qoJmdTJ59a18H0uipSXyExeAzqZuDZiJB1A00051Ru8KUywv24BIPXToOe1E7NcUv386Bn8K7K0AKZEAHaJ+4rbjEZHUm5DGSCbZEzPrU4ePIplminRy392BhpcmYGxG48/lWzhsUqkLOphSP82g1O0Tz2qf933Tuzjf/AN/QaUhw6d7lwbbMBtpMD8+dSfjTfZFeRBF+/x7+HlRmDDXNmjRdBOvIx0OlAwPGGIW7nPhafCxLIwOjJJ9fyNBa0Af+ZdO3PUxpr19ap4MFbrBphwFUsAQBznTT+WlVvA8cbLI51kdHS43CtiMPeuviRbR/A4FtSAocXP+WpBnM411I9KBw83cHbNiziGe0QboAgBiyA5oE8xMbiNqp4Lhwa4bVxsmhymJzGNACYAGu9bVvgK2XVsy3QVIJtyCCqECcywZkzr09ajLOkrT3/QnHFun0cvf4CpsMo0JJbvCGBfxMwlZhYgjwge9ZOE4azeAEeHUTMANE/CDm25da9EU4e1hnLMc3IQCV8SiDM5jDNyiKyW4uCpcYlYU2xCjuGAbNEZEUsNNeQqEcrlok4JbMKxwS8jAhkkHQywII2Pw+VdfwnilxvDfFtyVaLqsA8QZzaQ49dNPKsVcfdTxhrpDTEXoGhGoBHlVnh/FLjPvdAyOP+apHwNqRGp899Ksfjze2VLPBaNV8dg87ZwGLgLmCvkOXQTb2DabqfYVYx2B4detKvjZJBiSrZ9joRPlpWPisW7KR3rmWDalTGs6eDas8Wrh0F67y2aNp/en+NkoX5EAHEeG2rbumFUopCwXcEydCZO2ukeVPhuMXMNcVTlUTyYFT1LLmIn2HlRcUjEzmuDWYzL1nYDbTag8QxJdAviG5metP8ebWw/Ihei/iePG8pV0tXBqZAaQNRIXN16E1e4Lxu4GzWmAKg+EKNFGmoAkb+e2tcHhsOyXZYlkJGZQYJ1npFdJaxS5rTWrmS4IiQVZSNRrrm30389KqyY5RLYZIyO3s8aN4nvEB0WYBJ8QfUDSAIMabirXCOCcK7oO9tHO5ORxAO0qpyiB0rNsdsmNtu9UIVKqdmUllYE8iASsxOk1RvurXO8sKLYMyuaV9tNPf+tUs3AmoJnc8Q7K4QWmWxZw9q+6N3RdIGaNDqJIk1kYns7ksu2JXuRCrKMpGY6SITTXUact6vWe28wroqmB4pBHy1nXpQb/AGoLDLcCkfhg3F8OwJyAwdD036a1J5od2JQkcBh+wlxlBbGKpM6Zbp0kwZA1kQfelW6S/wD+dvdbk/SlT9R/SJehD/Mw9jDi0uZiNBuevRRzPnWdjOJtcEHRemv1qriMY1wjNpyGsATTZwNjPnqPzArhyn/hj0Q5fRZElUHUsPqKRwpV0zHdxyjZgNJ5VWGIgqQSMpkanfznegrjDegsbjOlxgikjIcslixW2CJIUCAdzvVmLGpp/ZXYXDWJdQMxJIgDeZ5Ab1rXeB3kV7jI4RleDA2JEeevKsawiA28uYN8RPISRlAO5/FJpM94vehkKZb5SWaI8WWZ0A+HpoKtxY03Unv/AN/Aj0VsdicqwDJbQRv+1STCZAtsfF8TSYAJ0UHoAPzqPC+FO93Pdy+HmpBSeQBBOnM68qnf7P37iXNCI8ROoJYlYysDAmTpOwO0Vox4UqhffbL2nGOguFukgvlAYKAFBzHNGVZkCCd4isziyxayHU3HW3McgZfbnCt/upsJw64mUMJylmJi4rnLAXNmAnXKJofEMSO/sqTIRHY+ZMIp+Qn3rXgxRU1FdWVzfHG2YuK7PIXJUkA8qA3ZzX4tK6kqraxvzrMxLKpMN7c66zxxs56ySoPwDCrh8xElmAHtvWm3Ex6TXPjEef51HvvMVYtaRU7btnSreY68vX+dRuEHbvCfKP1FYSYkenpvVlMbO9xh7fsaYqNBi3/7h/s/ams4I3Ghi/uEHygaVWQM/wAN4fPX5VZsWLgPxE+8/QioSVqicXTGddSjaOmxWSW2M/mfaOlXcDxhmG/iXdYXVdiy6dN6r49SYYQWX6jmKFat51D2wEI5fiLTrI6co6zXHz4a1+x1cc+aLVniqYgmx4rJV5BuOuSTAjwgaaSD6daNxXgaIBbKi5K2z8RdZAYT/wBUNv0psMUuMAyhPhk5QSPTTUbnWum4bh8PcPdNJCgBX5QBHPcflWeVt1HRbvjs4/GWO7s20yQAz5mPxfFpG0CPUGrGF4eFysC8NbuNroDK3BzHpXRcd4WwdQZ7uSZgaBt+X7TPlpkX+HMl1crTltXeeh8N0jTkNvl6Vrw55R9sijJhUvcjFN3WJPyB/Wprd/z/AE1/OjMoayrEFGzODy2C7eW/zqk98DZmPuK6kJKatHNlBxdMK+JHUmgO4+9KH/ayeZ+Y/almHX7+lTIkCo6U4RTpp7/tTXE56x9P1odIaNO2zDD3IM/xLUA/9N3b+c0HDY9dBPdN8l95OU/SpWJ/sz/921/43arJZB58ucRWSfjxnZpjnlH+J1nBeNqhPe2DeGnitlhA6lRrr7+1aGK4/YuIDYtQRuO8kR1jcH0jauESyyT3bZZiQSCh2O3tyq7/AG+0AzXLbhxGV1Jy+ckeIe8jSsOTxp41Uf7I1QzQkbmM7Wi25Tu3MRqCvMA8zPOlWeoutql4sv4TCGQNBqDTVFSVbX93/wAEnCX8P2/7NzjeNv4y46phyMhhwSmYMJ0fKxjY79KzMVwt7Ud4Ms9MpH/xNdKEMYxldVuYosYMkIWDCJX4ozb1W7M8JGHtql17bBRGZbPiJJzEs7kz0296x5MWOSuL2Sq3s50jzoeRB+EfLWu641ZS/aKDJlcEZoyuNvhMHeK5vifDxawxOHuQ+ygBcuYeESYBO0e1Vvx+KXu7EoplbhPBDezZFQLaHeEtAVRvO3kTp0oeHu5nciGZku6HmSJ2GhB50TgiYrEYa7bu93bvkMFchQndsFBBNuTO/LkKJwTgYQPcFxrmVSisZ8RgBmHkTMeUVfDEotNvaJJHQcMtWlUWyttAgBJC6l9zy5D86pdoMTkuqko0f4gA6k6g+Ahl0jaJB6GrNlrFm0w7tb7sH8ZPiVjsVhTsTNcjiy0Z2hHyWhCgiWygZmzCQZA6H61PtL7JrTYfH8aLGco+KBBMQkQZJJPjZTvyrk8ZeD4i+6kQCEWNoUQY962r2MS2oLr8IYKpU6m2CzAf6rms/wCEVicMwQ7lSdC3iPLfX9q6PiQ91mPyZVGiDOSKC1rnRL9vKd/vzobVvZhINYNRg+fyo+enFKgsAGP2KmGajgelLLRQWB7wirNjiLLzPprQ8tLuZ2/OmB0OGxJZBPP3+tVbtw2W7xYIPxTrp1jY+/QHlTYO7pE8hpzo4IbQ676VCeNTVMlDI4u0Gt4xlYXEI5zruPxBv8w5/wC7rWwuOLgOGPh1gkAgjlBO/lXPcJlbptAfHGUsRAAnrpI09hV61cKMZWAcqkDLGoMQZmI1U69J0rjZcW+L7R1oTTVna8C42uJVrbyImGPIba+XInkfaKfF8Hcw9zNJZMuWSwAEiNeR9ep5VlYe7bQnIW1UtMkDSDGh0kxy3rp7OPN2xcm13ttMuYgoMunLUyu+/Q71Ruap9jpx6ON4pbuPZRWbKEa4wXOWtbKZ3hW1PLmetZSYSSu+6htDAmOg21idNfUT19rBqEc922RSp8S50G865Z/lTs1rMpXITKyuqqwG2YAiY3A5RzgVdhzShtkZ44zVNHC3EIJ/emj7mtHGWXd2zW8gk6KAIzaqACZy8hPpuYrN7hpMgjws2oI0UE8x5V2MWZTRzMmJwYgPuacofaq4f1qS3461cUmgo/8ApW/71v8A8LlVLayYEe8Cr9m6DhW1Md8n/g9U3TT4p9d6S+STDrgvNQamMC3UD2rNa4Ov8qmmMK7GfUTQIuHho5hSesUqivE9NvzpUuMfofKX2amHwy2pyJlmNtJqV3F+R+RipPbY86HdvrbAzZSSQAvMiQCekCedeLXve9nVVWJMXIjb5fvRwkjafr+VWLPEVUQEXTbcfrV61x2yR4rW0a5mIJ8gOdWQhGbolUG6TMFsZ4sialgNQCCJ3399avLxAAG1IhLN73YIxJJHSPrReEYbvS94ZVJJW2CTM8h56n2gnaqlgh7lwCCVtYgZoImEYag7ehrbBKLSLZaVGZax1yCBPLTl5nXXp9amxBcFoIUd44j/AAgmPMfuKJZ4b4pKmJ1EEDpyqtYuDOT+EtH/APO342/3BQP9VWQak7RDlaKXaOVTO0eK33KgHXOzF7xI/wBwnyoWBvhkGwIAETQO02Pa5etWyF8AZjEmWYySQecz5RQcLdyk5hE+1djxFULOd5L3RPGYc7qZ++VUDcbata3dXkZ6a/zmliLAb1rS1ZmToy1Y9fpREbzpXcCRtr7VFlKnURUSQXvOlOWoOY66/fzp1aedFioLbu1PvKrA0UPOn60wL+Ew8ak/Q1dV9P61Swxhd83lMx9KsZiB9/lTIivoGEagjYiQQRROEcSF0928BlkTEKyyCVaNZJlg3JhQCxPnFV7TFHDhZGzAcxvpykbjzFZ/Ixc42uzTgy8XT6Oiwt1bdwAmUJ3I1jafXWDHqN66a1x5MLZuMttb2dfgOYAqs6NMiTPQzrXG28YrwpAykSrAGT0Op1ImCOYkdILhsXH8JssNop3g7xO4B5H2rk9NSOk9qjZwXbO3iTe7q09u1FrMJhQzSCAqkgLoNfoK3MC1ho0RSSImYnlGu/yrleHdm0cXbdpZaAXUPcLECYIAPWfnUhbNnwuHCSBrmm2eQOYzl6fI+dc5xm7imv5ix3VPs6YYdDatXBaBTM42EgSyEHWY0mDoedZFrhyXWaGQWmtuQzPCyQVItscwPmNSPMaDSxPEDlWLofOFJUocpCiPOdQZAjrQ0xpKuua0UZSe7CtkWBsPAcsnlPP1qMGsc7VjntU0cRisEF1Q50I0bb2YAaH6VSdPI/KtrG2srZkiJ2bbXk4/Xb0OooOys22QzqNTHpzgTt6etdjD5CmtnPy4K3EMP/sz/wB9eX+RvLzrN+/s1s43DhMM6gGBimAneFUisUt5fT9ZrUjOyDIR9gVE+lFLctSKktupURBBz0+/lTUXuAeo+dKigs6hr+sHT6frUXM67mInnG8ek61Wv41m0RZPUnMfcLIH+phVM4G4zeIx6wT8kMfMtXjY467dHW412w+J4mqNl3P5etVbN17rwJ1MDfQczt5+tU+Ip4wqljG58/bQRXRYDDtYs54EvAUc9dvXr8q2whGEU/llkEltE2vQ3hMBQRvOvy0HlRsLiSM5hn/h3RA80Ik+gOb2qlbUqMp384medSZDuhhwIXSRrEyBB2msqk3MjfKW+iLY827bnNlB03gknT9T8qrYO2F31ACrtpJ/iuNegVF/1UXEoWe2hg5fE8AKIAk7f5Q2/Wgf3q9sl4EsruxYLAN3VZzafCEHtXQxx4xB/Rgd8b2Kv3IG8DKFAgaabAbUd8KN9vkSapcHQ5JjfU/09qs4q5p6zvJ0ruwjxgkcrI7m2UxBbWV69aPc4kYhfnzigqun8qkbQ/lTI6IJiDO5+dWLSu2u/wCdD7kcgakB7fflQBabChtzrr1n3qjcsEGJ2p4H3+lOUpPYIGy7fvTBKMv3/SmZDSoYrZIMiQfLSrIxp569dtqDb561At7+1MRqW8SrCZjygftSnqdPPTT8qy1SrGHvuGAOo9RTsVBrWIa028A6qwjwPI194j1NWwe8JDmW9wJOuUkABZ+hPmap37cqQZ5mfLetDg/FgF7th49ZbncQjKFg6Egn9etc/wAjHxfJHQ8fJyXFm1wPjt1BlDQ2sE/iG0GDIYRRbeMe45Fxi2YwQ0RBOukbVn2/Do85DDBhqQQIDjqV2I/Eo6itHDYxQy94oLIV10ggaqVMajnXLzRbj7TUopvZq4fgDm0MsvbCyh0D/Ex01PX5e9Y1/F3QxGd5Ejcxp06ERqKvcc7RG0sW8i5gSJkAEx4iAPHtFYY4wHulLrTmAIMZQD5RO3lNWLC3iUmn/b/YXNSlxss2E8DMu5ZUOnxBgxM9dVFSbg3iQ3JtLIGaCSsaiAPiHly5VqYPhRFh3ORgrKwlypOUMdVG51251RvYlX0NseIgmXunXrDOQN6zKUsUk70NKK/UwHaDDhRcAfOO/LBipUSVMj2Ok84rnTocrCD0kxXW4+3YS2z31fK2IuAMjKvjAPJjPwn6e1c1xbdcpu3EKKUzZZAMwJWQdtvPTpXbw5aim+jDkxqb9oDJyHt09o2p0XzHkRBj7NVgsAHkfWPPympjEEcx8h9zW5NNWjI006ZZCeh9j+9KgNdk7n609OxUdhh+IOghSkeaI31K6elZvHeKNlBaM3wrlQDU84Ua1cu4gA7CYJ56evTbn61iYjiDOrNOVRAAX4mJ0AB8/wButeOw45yataOooNlPB3YJZoyICTIkk+c667fOuq7NOboa5eYgBWj8UM3SZAKqMsj9a4+9YKhTGZydF/AusadY6+ROkV0PA7QFoi+bYbZf4bE5SSVJKFepHoK6Ukuy+30dBmwg3YmddRP6UC5xDDSQrNz3UD9IqVkWMylywUDUC3MnluRpWP2n4hZLC1hxoRBZlCtMmYAPQfSNKajjlHpkLny+DLt4kv3hH/unux1ALAN6+ED5GqXajHzZYd0Jdx/E1zZd1ToBlANWeGcKa64VAxjNkXqVBztrpzK+UGue4tiM+JKRAVoMSZK6HcnpWjHG5UiE5UrZcw+GIQbaAcx+lTu4eeQ+Z/OKIjxoR9Rp89anG+x9YP5V2KOVZVGF03HuaZrR5Aff5VaZh6mOXty/amVhpz9h+9KhWUT6AcqSH19BRr5G4Un5ihhxOw+/MnSokh1aOZ+9Kc/elIAcppKdNR9PuKBEJHQ/ftUljzH3pypiw+xTMR1mgY5nr9+9CI61JUnUR+VSNr7k0hkFFFtP5Cosmn9aiV+9aQF+3EEjXz10/ag4q1syaMpBBHUVHDX8o361ZF6fwz99ab9y2JPi7RrYHiKvbGnWTztuNdI2ER6z51LBXizZTC6+En4QT+E9EJ26Guce6UJOoVhDAdOR9R+tatpmyrqr5lJJiSdz+XKuRkx+m6/Y6uPJ6is7jht61ft5blsXXQxkcrC/hMZgY/WtVezylMq4fDqCI0caA77JIrhbVgC2t5XCEnKCrGQwExcSZyn/ABLtNRfjniymQD8UokhjqwPhgyfxaHY1Vx+ETf2dBf4c1i26XNUzpBBkgQ/vO39ayLV4Zsp+MagnVWHXaPfy2BrRGMDJlWMvxMAgBJG0kDQCT86xu5AaQ5bXTNOYcviDDlppFVvHytFlqtlrH9hsTjQTqCoV1XWLiknVRzOp+vM0XjHYjE27VtoGRLSI8owjKoAzT4Y5e1a3EePOjYU22Fv+Db1AcgTIymXkEQT5zzrT7S8cQKtp8Qby3FBZVAWV0IYg7gkbA8q1KajHj9dFPpu7PKlxTW8ykKZEHMs7cwd/cfWgKrHeRz6iK9Cw+PwiIyPYdsxPjBAkco15a+9YOKwthmGQEMxgnQb7fCR9anjzOHwQyYlI58OaVahwoH4Lh8wEI+q0q1flwM340g+LxDkm2JObQ7bSBCztJgelQu2IfLIItNHwiDdZZY7bIu3mRG1KlXJeujp/RLhC50v3D8Ci0FEcgwOoG50+ZbrWzgeMqL1tlJGXLkkSJPONR5R5mlSqcnT/AKDjFPE5fNkeI4rNLkklyXPmTrty3rI4di1tm/dZA8Wyqhtgx1zRzMDy+I01KrOjOtofiPEV/hgW1UWLQVtAS7fEzNtufvWuGwDTcLHzPzpqVa/G3KyjNqNGsr+o+U1JMZB2BjqNR1pqVb5aMFBf7TmGhA25VLOI+L3A2n18qelQRBPcA2Jj76g1EsI3PyH0ilSpDGZBvPtTR5xSpUDEvlrrrT5DO3386VKkwFl9qibgnfbyFKlSGN3lPANKlQAgAPvrRrTDnP8AKlSoQh71mV1M7+vnypcGxEM1kmJkpz8XMeQIn6UqVZ/JinA0eO2pUbWDxTW8Q6kZkyJmBI3yrEb9YrVwvBreIUqS4uqCQARDouuUnkwGxMjrSpVzba6Oh2DZDYICtmt3UzKxAlk6EH4WBEae3KpWBmYAa6gagayec0qVSjq6G91YJsWXZw4AInYSDrGWJ0iTB8hRuO2my2gYKBFCnnMGYJ1kgDQ6bjzLUqzSbUkdDyoRjkaS+EU7F8gC3dEqxgH8QPlrz/ka0MMLVo5LlvMxMpdLGVHLQcwRSpVLb1ZlpWUW4leTw22GQbSqz7yDSpUq0LHCv0op5P7P/9k="/>
          <p:cNvSpPr>
            <a:spLocks noChangeAspect="1" noChangeArrowheads="1"/>
          </p:cNvSpPr>
          <p:nvPr/>
        </p:nvSpPr>
        <p:spPr bwMode="auto">
          <a:xfrm>
            <a:off x="77788" y="-8302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http://www.knightsbridgeinvest.com/realestateblog/wp-content/uploads/2009/07/panama-ca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5695950" cy="3800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1" dur="1"/>
                                        <p:tgtEl>
                                          <p:spTgt spid="41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Germany and Britain have a lot of $$ owed to them by LA countries</a:t>
            </a:r>
          </a:p>
          <a:p>
            <a:pPr lvl="1"/>
            <a:r>
              <a:rPr lang="en-US" dirty="0" smtClean="0"/>
              <a:t>TR feared they would become involved, violating the Monroe Doctrine. His response???</a:t>
            </a:r>
            <a:endParaRPr lang="en-US" dirty="0"/>
          </a:p>
          <a:p>
            <a:r>
              <a:rPr lang="en-US" dirty="0" smtClean="0"/>
              <a:t>Roosevelt Corollary:</a:t>
            </a:r>
          </a:p>
          <a:p>
            <a:pPr lvl="1"/>
            <a:r>
              <a:rPr lang="en-US" dirty="0" smtClean="0"/>
              <a:t>In future financial instances, US would intervene, pay off debts.</a:t>
            </a:r>
          </a:p>
          <a:p>
            <a:r>
              <a:rPr lang="en-US" dirty="0" smtClean="0"/>
              <a:t>Impact of Corollary?</a:t>
            </a:r>
            <a:endParaRPr lang="en-US" dirty="0"/>
          </a:p>
          <a:p>
            <a:pPr lvl="1"/>
            <a:r>
              <a:rPr lang="en-US" dirty="0" smtClean="0"/>
              <a:t>US now more involved in LA</a:t>
            </a:r>
          </a:p>
          <a:p>
            <a:pPr lvl="1"/>
            <a:r>
              <a:rPr lang="en-US" dirty="0" smtClean="0"/>
              <a:t>Resentment from many in LA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Roosevelt Corollary </a:t>
            </a:r>
            <a:endParaRPr lang="en-US" dirty="0"/>
          </a:p>
        </p:txBody>
      </p:sp>
      <p:pic>
        <p:nvPicPr>
          <p:cNvPr id="3074" name="Picture 2" descr="http://1.bp.blogspot.com/_iOZH_jgeKuA/TFc3S870__I/AAAAAAAAAdI/NRZUKoiqym8/s320/roosevelt-t-big-stick-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066800"/>
            <a:ext cx="360448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Japan and Russia fight in the Russo-Japanese War (1905)</a:t>
            </a:r>
          </a:p>
          <a:p>
            <a:r>
              <a:rPr lang="en-US" dirty="0" smtClean="0"/>
              <a:t>Japan humiliates Russia with a superior Navy</a:t>
            </a:r>
          </a:p>
          <a:p>
            <a:r>
              <a:rPr lang="en-US" dirty="0" smtClean="0"/>
              <a:t>Japan secretly asks TR to help reach peace agreement</a:t>
            </a:r>
          </a:p>
          <a:p>
            <a:pPr lvl="1"/>
            <a:r>
              <a:rPr lang="en-US" dirty="0" smtClean="0"/>
              <a:t>Wins Nobel Peace Prize in 1906</a:t>
            </a:r>
          </a:p>
          <a:p>
            <a:r>
              <a:rPr lang="en-US" dirty="0" smtClean="0"/>
              <a:t>US relations with Russia negatively affected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Roosevelt and the Peace Prize</a:t>
            </a:r>
            <a:endParaRPr lang="en-US" dirty="0"/>
          </a:p>
        </p:txBody>
      </p:sp>
      <p:pic>
        <p:nvPicPr>
          <p:cNvPr id="2050" name="Picture 2" descr="https://encrypted-tbn0.gstatic.com/images?q=tbn:ANd9GcTpGRoMFmTZH7vXrcLAnefGA_eGIlMXff0N3TjuliazcPTwjnB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538730"/>
            <a:ext cx="3858451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1906 San Fran school Board segregates Asian students </a:t>
            </a:r>
          </a:p>
          <a:p>
            <a:r>
              <a:rPr lang="en-US" dirty="0" smtClean="0"/>
              <a:t>Tensions between the US and Japan mount</a:t>
            </a:r>
          </a:p>
          <a:p>
            <a:r>
              <a:rPr lang="en-US" dirty="0" smtClean="0"/>
              <a:t>TR and Japan reach “Gentlemen’s Agreement”</a:t>
            </a:r>
          </a:p>
          <a:p>
            <a:pPr lvl="1"/>
            <a:r>
              <a:rPr lang="en-US" dirty="0" smtClean="0"/>
              <a:t>Japan would stop immigrants from coming to US by withholding </a:t>
            </a:r>
            <a:r>
              <a:rPr lang="en-US" dirty="0" smtClean="0"/>
              <a:t>passports</a:t>
            </a:r>
          </a:p>
          <a:p>
            <a:pPr lvl="1"/>
            <a:r>
              <a:rPr lang="en-US" dirty="0" smtClean="0"/>
              <a:t>Yet another example of nativism</a:t>
            </a:r>
            <a:endParaRPr lang="en-US" dirty="0" smtClean="0"/>
          </a:p>
          <a:p>
            <a:r>
              <a:rPr lang="en-US" dirty="0" smtClean="0"/>
              <a:t>Root-</a:t>
            </a:r>
            <a:r>
              <a:rPr lang="en-US" dirty="0" err="1" smtClean="0"/>
              <a:t>Takahira</a:t>
            </a:r>
            <a:r>
              <a:rPr lang="en-US" dirty="0" smtClean="0"/>
              <a:t> Agreement:</a:t>
            </a:r>
          </a:p>
          <a:p>
            <a:pPr lvl="1"/>
            <a:r>
              <a:rPr lang="en-US" dirty="0" smtClean="0"/>
              <a:t>US and Japan would respect each other’s territory in the Pacific, uphold Open Door Policy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Japanese in CA</a:t>
            </a:r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152400" y="2590800"/>
            <a:ext cx="7620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1" y="1143000"/>
            <a:ext cx="8229600" cy="452596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</a:t>
            </a:r>
            <a:r>
              <a:rPr lang="en-US" sz="3200" dirty="0" smtClean="0"/>
              <a:t>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 smtClean="0"/>
              <a:t>Help spread the word</a:t>
            </a:r>
            <a:endParaRPr lang="en-US" sz="3200" dirty="0"/>
          </a:p>
          <a:p>
            <a:r>
              <a:rPr lang="en-US" dirty="0" smtClean="0"/>
              <a:t>Questions? Comments?</a:t>
            </a:r>
            <a:r>
              <a:rPr lang="en-US" dirty="0"/>
              <a:t> Ideas for videos?</a:t>
            </a:r>
          </a:p>
          <a:p>
            <a:pPr lvl="1"/>
            <a:r>
              <a:rPr lang="en-US" dirty="0" smtClean="0"/>
              <a:t>Leave </a:t>
            </a:r>
            <a:r>
              <a:rPr lang="en-US" dirty="0" smtClean="0"/>
              <a:t>in comments</a:t>
            </a:r>
          </a:p>
        </p:txBody>
      </p:sp>
      <p:sp>
        <p:nvSpPr>
          <p:cNvPr id="4" name="Down Arrow 3"/>
          <p:cNvSpPr/>
          <p:nvPr/>
        </p:nvSpPr>
        <p:spPr>
          <a:xfrm rot="663007">
            <a:off x="640013" y="4121726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1028" name="Picture 4" descr="https://encrypted-tbn2.gstatic.com/images?q=tbn:ANd9GcQK58IxNmCNa5jviNSIVROXy1TE3GZsG4YBLwsP6sMsVpT6Cymah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042605"/>
            <a:ext cx="4191000" cy="360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0.gstatic.com/images?q=tbn:ANd9GcQ8r8Mo9FpKIW1Sidl4Mi5B2BsJO7WFI1IxflDm5b7Bw3izNFoAs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048" y="304800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1.gstatic.com/images?q=tbn:ANd9GcQlxsMhOqNMkDXnVlAWt317WNmKyJKJ1qyTnkJTFvbDO2ZcFZW-l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302" y="1580089"/>
            <a:ext cx="1191156" cy="119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9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Markets beyond American shores: way to make more $$$$</a:t>
            </a:r>
          </a:p>
          <a:p>
            <a:r>
              <a:rPr lang="en-US" dirty="0" smtClean="0"/>
              <a:t>Books: Reverend Josiah Strong’s </a:t>
            </a:r>
            <a:r>
              <a:rPr lang="en-US" i="1" dirty="0" smtClean="0"/>
              <a:t>Our Country</a:t>
            </a:r>
            <a:endParaRPr lang="en-US" dirty="0" smtClean="0"/>
          </a:p>
          <a:p>
            <a:pPr lvl="1"/>
            <a:r>
              <a:rPr lang="en-US" dirty="0" smtClean="0"/>
              <a:t>Preached superiority of Anglo-Saxon civilization</a:t>
            </a:r>
            <a:endParaRPr lang="en-US" dirty="0"/>
          </a:p>
          <a:p>
            <a:r>
              <a:rPr lang="en-US" i="1" dirty="0" smtClean="0"/>
              <a:t>The influence of Sea Power</a:t>
            </a:r>
            <a:r>
              <a:rPr lang="en-US" dirty="0" smtClean="0"/>
              <a:t>: </a:t>
            </a:r>
            <a:r>
              <a:rPr lang="en-US" dirty="0" smtClean="0"/>
              <a:t>Alfred T. Mahan</a:t>
            </a:r>
          </a:p>
          <a:p>
            <a:pPr lvl="1"/>
            <a:r>
              <a:rPr lang="en-US" dirty="0" smtClean="0"/>
              <a:t>Control </a:t>
            </a:r>
            <a:r>
              <a:rPr lang="en-US" dirty="0" smtClean="0"/>
              <a:t>of sea was the key to world dominance</a:t>
            </a:r>
            <a:endParaRPr lang="en-US" i="1" dirty="0" smtClean="0"/>
          </a:p>
          <a:p>
            <a:r>
              <a:rPr lang="en-US" dirty="0" smtClean="0"/>
              <a:t>Desire for a Canal connecting Atlantic and Pacific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Imperialism</a:t>
            </a:r>
            <a:endParaRPr lang="en-US" dirty="0"/>
          </a:p>
        </p:txBody>
      </p:sp>
      <p:sp>
        <p:nvSpPr>
          <p:cNvPr id="5" name="5-Point Star 4"/>
          <p:cNvSpPr/>
          <p:nvPr/>
        </p:nvSpPr>
        <p:spPr>
          <a:xfrm>
            <a:off x="152400" y="3124200"/>
            <a:ext cx="6096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416344" y="3036731"/>
            <a:ext cx="6096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Why was Hawaii attractive to US?</a:t>
            </a:r>
          </a:p>
          <a:p>
            <a:pPr lvl="1"/>
            <a:r>
              <a:rPr lang="en-US" dirty="0" smtClean="0"/>
              <a:t>Sugar production</a:t>
            </a:r>
            <a:endParaRPr lang="en-US" dirty="0"/>
          </a:p>
          <a:p>
            <a:r>
              <a:rPr lang="en-US" dirty="0" smtClean="0"/>
              <a:t>Since 1840s, US had foreign interest in HI</a:t>
            </a:r>
          </a:p>
          <a:p>
            <a:r>
              <a:rPr lang="en-US" dirty="0" smtClean="0"/>
              <a:t>1887: US establishes base at Pearl Harbor</a:t>
            </a:r>
          </a:p>
          <a:p>
            <a:r>
              <a:rPr lang="en-US" dirty="0" smtClean="0"/>
              <a:t>US wanted to annex HI</a:t>
            </a:r>
            <a:endParaRPr lang="en-US" dirty="0"/>
          </a:p>
          <a:p>
            <a:pPr>
              <a:buNone/>
            </a:pPr>
            <a:r>
              <a:rPr lang="en-US" dirty="0" smtClean="0"/>
              <a:t>Queen Liliuokalani: leader of HI, believed native Hawaiians should control the islands</a:t>
            </a:r>
          </a:p>
          <a:p>
            <a:pPr>
              <a:buNone/>
            </a:pPr>
            <a:r>
              <a:rPr lang="en-US" dirty="0" smtClean="0"/>
              <a:t>Queen was overthrown in 1893 after revolt by planters</a:t>
            </a:r>
          </a:p>
          <a:p>
            <a:pPr>
              <a:buNone/>
            </a:pPr>
            <a:r>
              <a:rPr lang="en-US" dirty="0" smtClean="0"/>
              <a:t>Treaty to annex HI was initially rejected by Grover Cleveland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Hawaii</a:t>
            </a:r>
            <a:endParaRPr lang="en-US" dirty="0"/>
          </a:p>
        </p:txBody>
      </p:sp>
      <p:pic>
        <p:nvPicPr>
          <p:cNvPr id="16386" name="Picture 2" descr="http://t0.gstatic.com/images?q=tbn:ANd9GcQiRhU1e9crcL52DWRGCxmkNThZYkZu4aqLZecsXLH_LG4MGC98f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81000"/>
            <a:ext cx="2971800" cy="3967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1" dur="1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Tariff in 1894 taxed sugar at high rate</a:t>
            </a:r>
          </a:p>
          <a:p>
            <a:r>
              <a:rPr lang="en-US" dirty="0" smtClean="0"/>
              <a:t>Cuba revolted against Spain, following a policy of </a:t>
            </a:r>
            <a:r>
              <a:rPr lang="en-US" i="1" dirty="0" smtClean="0"/>
              <a:t>scorched-earth</a:t>
            </a:r>
            <a:endParaRPr lang="en-US" dirty="0" smtClean="0"/>
          </a:p>
          <a:p>
            <a:r>
              <a:rPr lang="en-US" dirty="0" smtClean="0"/>
              <a:t>US very concerned. Why?</a:t>
            </a:r>
          </a:p>
          <a:p>
            <a:pPr lvl="1"/>
            <a:r>
              <a:rPr lang="en-US" dirty="0" smtClean="0"/>
              <a:t>$50 million of investments, $100 million of annual trade</a:t>
            </a:r>
            <a:endParaRPr lang="en-US" dirty="0"/>
          </a:p>
          <a:p>
            <a:r>
              <a:rPr lang="en-US" dirty="0" smtClean="0"/>
              <a:t>Spanish General “Butcher” </a:t>
            </a:r>
            <a:r>
              <a:rPr lang="en-US" dirty="0" err="1" smtClean="0"/>
              <a:t>Weyler</a:t>
            </a:r>
            <a:r>
              <a:rPr lang="en-US" dirty="0" smtClean="0"/>
              <a:t> tried to crush rebellion</a:t>
            </a:r>
          </a:p>
          <a:p>
            <a:pPr lvl="1"/>
            <a:r>
              <a:rPr lang="en-US" dirty="0" smtClean="0"/>
              <a:t>Barbed-wire </a:t>
            </a:r>
            <a:r>
              <a:rPr lang="en-US" dirty="0" err="1" smtClean="0"/>
              <a:t>reconcentration</a:t>
            </a:r>
            <a:r>
              <a:rPr lang="en-US" dirty="0" smtClean="0"/>
              <a:t> camps</a:t>
            </a:r>
          </a:p>
          <a:p>
            <a:pPr lvl="1"/>
            <a:r>
              <a:rPr lang="en-US" dirty="0" smtClean="0"/>
              <a:t>Yellow Journalism: “You furnish the pictures and I’ll furnish the war”</a:t>
            </a:r>
            <a:endParaRPr lang="en-US" dirty="0"/>
          </a:p>
          <a:p>
            <a:r>
              <a:rPr lang="en-US" dirty="0" smtClean="0"/>
              <a:t>Spanish Minister spoke negatively about McKinley: Called him weak</a:t>
            </a:r>
            <a:r>
              <a:rPr lang="en-US" dirty="0" smtClean="0"/>
              <a:t>! </a:t>
            </a:r>
            <a:endParaRPr lang="en-US" dirty="0"/>
          </a:p>
          <a:p>
            <a:pPr lvl="1"/>
            <a:r>
              <a:rPr lang="en-US" dirty="0" smtClean="0"/>
              <a:t>De </a:t>
            </a:r>
            <a:r>
              <a:rPr lang="en-US" dirty="0" err="1" smtClean="0"/>
              <a:t>Lome</a:t>
            </a:r>
            <a:r>
              <a:rPr lang="en-US" dirty="0" smtClean="0"/>
              <a:t> letter</a:t>
            </a:r>
            <a:endParaRPr lang="en-US" dirty="0" smtClean="0"/>
          </a:p>
          <a:p>
            <a:r>
              <a:rPr lang="en-US" i="1" dirty="0" smtClean="0"/>
              <a:t>USS Maine</a:t>
            </a:r>
            <a:r>
              <a:rPr lang="en-US" dirty="0" smtClean="0"/>
              <a:t> mysteriously blew up, killing 260 sailors</a:t>
            </a:r>
            <a:endParaRPr lang="en-US" i="1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Revolt in Cuba</a:t>
            </a:r>
            <a:endParaRPr lang="en-US" dirty="0"/>
          </a:p>
        </p:txBody>
      </p:sp>
      <p:pic>
        <p:nvPicPr>
          <p:cNvPr id="15362" name="Picture 2" descr="http://t3.gstatic.com/images?q=tbn:ANd9GcTfkKl9LMJs86W0a1P03TwAvT20hl2KLybXu3dAw-C2AWmFzDCGn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6398" y="914400"/>
            <a:ext cx="3352800" cy="4396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1" dur="1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USS Maine and subsequent pictures was a HUGE cause for US involvement in war (February 15, 1898)</a:t>
            </a:r>
          </a:p>
          <a:p>
            <a:r>
              <a:rPr lang="en-US" dirty="0" smtClean="0"/>
              <a:t>April 11, 1898 McKinley sends a message to Congress urging war with Spain</a:t>
            </a:r>
          </a:p>
          <a:p>
            <a:r>
              <a:rPr lang="en-US" dirty="0" smtClean="0"/>
              <a:t>Teller Amendment:</a:t>
            </a:r>
          </a:p>
          <a:p>
            <a:pPr lvl="1"/>
            <a:r>
              <a:rPr lang="en-US" dirty="0" smtClean="0"/>
              <a:t>Once US overthrew Spanish rule, Cubans would be given their freedom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Revolt continued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67200" y="4648200"/>
            <a:ext cx="4343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The war was fought over “A Boat and a Note.”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“Rough Riders”</a:t>
            </a:r>
          </a:p>
          <a:p>
            <a:pPr lvl="1"/>
            <a:r>
              <a:rPr lang="en-US" dirty="0" smtClean="0"/>
              <a:t>Group of volunteers that played a role in Spanish-American War in Cuba</a:t>
            </a:r>
          </a:p>
          <a:p>
            <a:r>
              <a:rPr lang="en-US" dirty="0" smtClean="0"/>
              <a:t>August </a:t>
            </a:r>
            <a:r>
              <a:rPr lang="en-US" dirty="0" smtClean="0"/>
              <a:t>12, 1898 armistice was signed </a:t>
            </a:r>
          </a:p>
          <a:p>
            <a:r>
              <a:rPr lang="en-US" dirty="0" smtClean="0"/>
              <a:t>400 Americans died during battle, 5,000 died due to disease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Invasion of Cuba</a:t>
            </a:r>
            <a:endParaRPr lang="en-US" dirty="0"/>
          </a:p>
        </p:txBody>
      </p:sp>
      <p:pic>
        <p:nvPicPr>
          <p:cNvPr id="12290" name="Picture 2" descr="http://www.fauxtoys.com/tvag/pictures/Rough%20Riders%20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066800"/>
            <a:ext cx="5695950" cy="4267200"/>
          </a:xfrm>
          <a:prstGeom prst="rect">
            <a:avLst/>
          </a:prstGeom>
          <a:noFill/>
        </p:spPr>
      </p:pic>
      <p:pic>
        <p:nvPicPr>
          <p:cNvPr id="12292" name="Picture 4" descr="http://t0.gstatic.com/images?q=tbn:ANd9GcRi16oAuY3JYYSiSLQKYmbhwLYbtShybSe-buMbtuvAbp4YHyi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600200"/>
            <a:ext cx="2514600" cy="43586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1" dur="1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1" dur="1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America gain?</a:t>
            </a:r>
          </a:p>
          <a:p>
            <a:pPr lvl="1"/>
            <a:r>
              <a:rPr lang="en-US" dirty="0" smtClean="0"/>
              <a:t>Guam</a:t>
            </a:r>
            <a:r>
              <a:rPr lang="en-US" dirty="0" smtClean="0"/>
              <a:t>, Cuba, Puerto Rico</a:t>
            </a:r>
          </a:p>
          <a:p>
            <a:pPr lvl="1"/>
            <a:r>
              <a:rPr lang="en-US" dirty="0" smtClean="0"/>
              <a:t>Philippines </a:t>
            </a:r>
            <a:endParaRPr lang="en-US" dirty="0"/>
          </a:p>
          <a:p>
            <a:pPr lvl="2"/>
            <a:r>
              <a:rPr lang="en-US" dirty="0" smtClean="0"/>
              <a:t>Key issue of what to do. McKinley planned to “Christianize and civilize them”</a:t>
            </a:r>
          </a:p>
          <a:p>
            <a:r>
              <a:rPr lang="en-US" dirty="0" smtClean="0"/>
              <a:t>Anti-Imperialist League</a:t>
            </a:r>
          </a:p>
          <a:p>
            <a:pPr lvl="1"/>
            <a:r>
              <a:rPr lang="en-US" dirty="0" smtClean="0"/>
              <a:t>Mark Twain, Presidents of Harvard and Stanford, Samuel Gompers, and Carnegie</a:t>
            </a:r>
          </a:p>
          <a:p>
            <a:pPr lvl="1"/>
            <a:r>
              <a:rPr lang="en-US" dirty="0" smtClean="0"/>
              <a:t>Didn’t Filipinos deserve “Consent of the governed?”</a:t>
            </a:r>
            <a:endParaRPr lang="en-US" dirty="0"/>
          </a:p>
          <a:p>
            <a:r>
              <a:rPr lang="en-US" i="1" dirty="0" smtClean="0"/>
              <a:t>White Man’s Burden</a:t>
            </a:r>
            <a:r>
              <a:rPr lang="en-US" dirty="0" smtClean="0"/>
              <a:t> encouraged imperialism</a:t>
            </a:r>
            <a:endParaRPr lang="en-US" i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America’s Gains</a:t>
            </a:r>
            <a:endParaRPr lang="en-US" dirty="0"/>
          </a:p>
        </p:txBody>
      </p:sp>
      <p:pic>
        <p:nvPicPr>
          <p:cNvPr id="11266" name="Picture 2" descr="http://t1.gstatic.com/images?q=tbn:ANd9GcQnpfz6A8u7ACHHsVT9pwOO0PLSbxr_JgD2pjbrF9PcdtSXRdW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85800"/>
            <a:ext cx="3429000" cy="4061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1" dur="1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b="1" i="1" u="sng" dirty="0" smtClean="0"/>
              <a:t>Foraker Act </a:t>
            </a:r>
            <a:r>
              <a:rPr lang="en-US" dirty="0" smtClean="0"/>
              <a:t>of 1900</a:t>
            </a:r>
          </a:p>
          <a:p>
            <a:pPr lvl="1"/>
            <a:r>
              <a:rPr lang="en-US" dirty="0" smtClean="0"/>
              <a:t>Puerto Ricans granted limited degree of popular government</a:t>
            </a:r>
          </a:p>
          <a:p>
            <a:pPr lvl="1"/>
            <a:r>
              <a:rPr lang="en-US" dirty="0" smtClean="0"/>
              <a:t>Later granted US citizenship in 1917</a:t>
            </a:r>
            <a:endParaRPr lang="en-US" dirty="0"/>
          </a:p>
          <a:p>
            <a:r>
              <a:rPr lang="en-US" dirty="0" smtClean="0"/>
              <a:t>Key question with new land: Does Constitution follow flag? Protect these people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b="1" i="1" u="sng" dirty="0" smtClean="0"/>
              <a:t>Insular</a:t>
            </a:r>
            <a:r>
              <a:rPr lang="en-US" dirty="0"/>
              <a:t> </a:t>
            </a:r>
            <a:r>
              <a:rPr lang="en-US" dirty="0" smtClean="0"/>
              <a:t>Cases</a:t>
            </a:r>
          </a:p>
          <a:p>
            <a:pPr lvl="1"/>
            <a:r>
              <a:rPr lang="en-US" dirty="0" smtClean="0"/>
              <a:t>Constitution does not apply to new areas. “Subjects may be subject to American rule, but they did not enjoy all American rights.” </a:t>
            </a:r>
          </a:p>
          <a:p>
            <a:r>
              <a:rPr lang="en-US" dirty="0" smtClean="0"/>
              <a:t>1902, US withdraws from Cuba…. </a:t>
            </a:r>
            <a:r>
              <a:rPr lang="en-US" dirty="0"/>
              <a:t>s</a:t>
            </a:r>
            <a:r>
              <a:rPr lang="en-US" dirty="0" smtClean="0"/>
              <a:t>ort of</a:t>
            </a:r>
          </a:p>
          <a:p>
            <a:r>
              <a:rPr lang="en-US" dirty="0" smtClean="0"/>
              <a:t>Platt Amendment (Know this!!)</a:t>
            </a:r>
          </a:p>
          <a:p>
            <a:pPr lvl="1"/>
            <a:r>
              <a:rPr lang="en-US" dirty="0" smtClean="0"/>
              <a:t>Cuba can’t have treaties with other countries that compromises independence</a:t>
            </a:r>
          </a:p>
          <a:p>
            <a:pPr lvl="1"/>
            <a:r>
              <a:rPr lang="en-US" dirty="0" smtClean="0"/>
              <a:t>US can intervene to restore order</a:t>
            </a:r>
          </a:p>
          <a:p>
            <a:pPr lvl="1"/>
            <a:r>
              <a:rPr lang="en-US" dirty="0" smtClean="0"/>
              <a:t>Guantanamo Bay given to US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Perplexities in Puerto Rico and Cuba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Philippines thought they would receive independence like Cuba, not included in peace negotiations</a:t>
            </a:r>
          </a:p>
          <a:p>
            <a:r>
              <a:rPr lang="en-US" dirty="0" smtClean="0"/>
              <a:t>Emilio Aguinaldo wanted revenge </a:t>
            </a:r>
          </a:p>
          <a:p>
            <a:pPr lvl="1"/>
            <a:r>
              <a:rPr lang="en-US" dirty="0" smtClean="0"/>
              <a:t>Guerilla warfare</a:t>
            </a:r>
          </a:p>
          <a:p>
            <a:r>
              <a:rPr lang="en-US" dirty="0" smtClean="0"/>
              <a:t>Aguinaldo is captured</a:t>
            </a:r>
          </a:p>
          <a:p>
            <a:endParaRPr lang="en-US" dirty="0" smtClean="0"/>
          </a:p>
          <a:p>
            <a:r>
              <a:rPr lang="en-US" dirty="0" smtClean="0"/>
              <a:t>7/4/1946 </a:t>
            </a:r>
            <a:r>
              <a:rPr lang="en-US" dirty="0" smtClean="0"/>
              <a:t>the islands are granted independence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Philippines </a:t>
            </a:r>
            <a:endParaRPr lang="en-US" dirty="0"/>
          </a:p>
        </p:txBody>
      </p:sp>
      <p:pic>
        <p:nvPicPr>
          <p:cNvPr id="8194" name="Picture 2" descr="http://t3.gstatic.com/images?q=tbn:ANd9GcSOl_XUhabfF0Lyyp_JO8bkx_mghjqtzct3ur5Qv-SBBDw1lM0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81000"/>
            <a:ext cx="2514600" cy="3143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1163</TotalTime>
  <Words>964</Words>
  <Application>Microsoft Office PowerPoint</Application>
  <PresentationFormat>On-screen Show (4:3)</PresentationFormat>
  <Paragraphs>143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Chapter 27 Review Video</vt:lpstr>
      <vt:lpstr>Reasons for Imperialism</vt:lpstr>
      <vt:lpstr>Hawaii</vt:lpstr>
      <vt:lpstr>Revolt in Cuba</vt:lpstr>
      <vt:lpstr>Revolt continued</vt:lpstr>
      <vt:lpstr>The Invasion of Cuba</vt:lpstr>
      <vt:lpstr>America’s Gains</vt:lpstr>
      <vt:lpstr>Perplexities in Puerto Rico and Cuba</vt:lpstr>
      <vt:lpstr>The Philippines </vt:lpstr>
      <vt:lpstr>Open Door in China</vt:lpstr>
      <vt:lpstr>Election of 1900</vt:lpstr>
      <vt:lpstr>TR and The Big Stick</vt:lpstr>
      <vt:lpstr>Building the Panama Canal</vt:lpstr>
      <vt:lpstr>Roosevelt Corollary </vt:lpstr>
      <vt:lpstr>Roosevelt and the Peace Prize</vt:lpstr>
      <vt:lpstr>Japanese in CA</vt:lpstr>
      <vt:lpstr>That’s it!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27</dc:title>
  <dc:creator>Valued Acer Customer</dc:creator>
  <cp:lastModifiedBy>Adam Norris</cp:lastModifiedBy>
  <cp:revision>19</cp:revision>
  <dcterms:created xsi:type="dcterms:W3CDTF">2011-03-16T18:50:55Z</dcterms:created>
  <dcterms:modified xsi:type="dcterms:W3CDTF">2013-02-23T16:58:56Z</dcterms:modified>
</cp:coreProperties>
</file>