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4" r:id="rId6"/>
    <p:sldId id="265" r:id="rId7"/>
    <p:sldId id="266" r:id="rId8"/>
    <p:sldId id="262" r:id="rId9"/>
    <p:sldId id="263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09FC3E-DE77-450E-B71C-37FD2E455CC4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E1EBF7-7FA3-44F2-8894-7C7581E6A9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29: </a:t>
            </a:r>
            <a:r>
              <a:rPr lang="en-US" dirty="0" err="1" smtClean="0"/>
              <a:t>Wilsonian</a:t>
            </a:r>
            <a:r>
              <a:rPr lang="en-US" dirty="0" smtClean="0"/>
              <a:t> Progressivism at Home and Abroad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Americans owned 43% of property in Mexico</a:t>
            </a:r>
          </a:p>
          <a:p>
            <a:r>
              <a:rPr lang="en-US" dirty="0" smtClean="0"/>
              <a:t>General Huerta (an Indian) is installed as President after revolution</a:t>
            </a:r>
          </a:p>
          <a:p>
            <a:r>
              <a:rPr lang="en-US" dirty="0" smtClean="0"/>
              <a:t>Wilson hates Huerta, believes countries have “obligation to elect good men”</a:t>
            </a:r>
          </a:p>
          <a:p>
            <a:r>
              <a:rPr lang="en-US" dirty="0" smtClean="0"/>
              <a:t>US weapons flowed to Huerta’s enemies (</a:t>
            </a:r>
            <a:r>
              <a:rPr lang="en-US" dirty="0" err="1" smtClean="0"/>
              <a:t>Pancho</a:t>
            </a:r>
            <a:r>
              <a:rPr lang="en-US" dirty="0" smtClean="0"/>
              <a:t> Villa and </a:t>
            </a:r>
            <a:r>
              <a:rPr lang="en-US" dirty="0" err="1" smtClean="0"/>
              <a:t>Vebustiana</a:t>
            </a:r>
            <a:r>
              <a:rPr lang="en-US" dirty="0" smtClean="0"/>
              <a:t> Carranza) </a:t>
            </a:r>
          </a:p>
          <a:p>
            <a:r>
              <a:rPr lang="en-US" dirty="0" smtClean="0"/>
              <a:t>Villa </a:t>
            </a:r>
            <a:r>
              <a:rPr lang="en-US" dirty="0" smtClean="0"/>
              <a:t>was assassinated in 1923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Wilson and Mexico</a:t>
            </a:r>
            <a:endParaRPr lang="en-US" dirty="0"/>
          </a:p>
        </p:txBody>
      </p:sp>
      <p:pic>
        <p:nvPicPr>
          <p:cNvPr id="5122" name="Picture 2" descr="https://encrypted-tbn0.gstatic.com/images?q=tbn:ANd9GcQzHS_37BELo3MojU-D17usf2vXqwVi9aVFkrgcya3FE1qgoK9JD7eweq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762000"/>
            <a:ext cx="2971800" cy="297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WWI started in Europe when Franz Ferdinand was assassinated</a:t>
            </a:r>
          </a:p>
          <a:p>
            <a:endParaRPr lang="en-US" dirty="0" smtClean="0"/>
          </a:p>
          <a:p>
            <a:r>
              <a:rPr lang="en-US" dirty="0" smtClean="0"/>
              <a:t>MAIN causes of WWI?</a:t>
            </a:r>
          </a:p>
          <a:p>
            <a:endParaRPr lang="en-US" dirty="0" smtClean="0"/>
          </a:p>
          <a:p>
            <a:r>
              <a:rPr lang="en-US" dirty="0" smtClean="0"/>
              <a:t>US remained neutral for quite a while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Thunder Across the Sea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43200"/>
            <a:ext cx="4814887" cy="3606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 descr="C:\Users\Adam\AppData\Local\Microsoft\Windows\Temporary Internet Files\Content.IE5\P6RLTUAM\MC9002507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035" y="2286000"/>
            <a:ext cx="2337303" cy="272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3"/>
          <p:cNvSpPr/>
          <p:nvPr/>
        </p:nvSpPr>
        <p:spPr>
          <a:xfrm>
            <a:off x="2819400" y="4380499"/>
            <a:ext cx="1097757" cy="711341"/>
          </a:xfrm>
          <a:prstGeom prst="cloud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 naturally had more in common with Britain than Germany (</a:t>
            </a:r>
            <a:r>
              <a:rPr lang="en-US" b="1" i="1" u="sng" dirty="0" smtClean="0"/>
              <a:t>language</a:t>
            </a:r>
            <a:r>
              <a:rPr lang="en-US" dirty="0" smtClean="0"/>
              <a:t>, culture, economic ties, etc.)</a:t>
            </a:r>
          </a:p>
          <a:p>
            <a:pPr lvl="1"/>
            <a:r>
              <a:rPr lang="en-US" dirty="0" smtClean="0"/>
              <a:t>Anti-German hysteria sweeps nation during WWI</a:t>
            </a:r>
          </a:p>
          <a:p>
            <a:endParaRPr lang="en-US" dirty="0" smtClean="0"/>
          </a:p>
          <a:p>
            <a:r>
              <a:rPr lang="en-US" dirty="0" smtClean="0"/>
              <a:t>11 million people in US had ties to Central Power countries</a:t>
            </a:r>
          </a:p>
          <a:p>
            <a:endParaRPr lang="en-US" dirty="0" smtClean="0"/>
          </a:p>
          <a:p>
            <a:r>
              <a:rPr lang="en-US" dirty="0" smtClean="0"/>
              <a:t>Briefcase accidently left in a NYC elevator showed Germany wanted to sabotage US factories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Precarious Neutrality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81545"/>
            <a:ext cx="2133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443470"/>
            <a:ext cx="25241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4267200" y="1281545"/>
            <a:ext cx="1295400" cy="928255"/>
          </a:xfrm>
          <a:prstGeom prst="wedgeRoundRectCallout">
            <a:avLst>
              <a:gd name="adj1" fmla="val 56172"/>
              <a:gd name="adj2" fmla="val 460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Uh oh, my bad!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British and French soon order war and commercial goods from US</a:t>
            </a:r>
          </a:p>
          <a:p>
            <a:r>
              <a:rPr lang="en-US" dirty="0" smtClean="0"/>
              <a:t>GB would not allow the Germans to trade with US by blockading seas </a:t>
            </a:r>
          </a:p>
          <a:p>
            <a:pPr lvl="1"/>
            <a:r>
              <a:rPr lang="en-US" dirty="0" smtClean="0"/>
              <a:t>Trade between US and Germany essentially ceased</a:t>
            </a:r>
          </a:p>
          <a:p>
            <a:r>
              <a:rPr lang="en-US" dirty="0" smtClean="0"/>
              <a:t>Unrestricted Submarine warfare: Germany would sink merchant ships</a:t>
            </a:r>
          </a:p>
          <a:p>
            <a:pPr lvl="1"/>
            <a:r>
              <a:rPr lang="en-US" dirty="0" smtClean="0"/>
              <a:t>Berlin said they would try NOT to sink neutral ships</a:t>
            </a:r>
          </a:p>
          <a:p>
            <a:r>
              <a:rPr lang="en-US" dirty="0" smtClean="0"/>
              <a:t>Lusitania: May 7, 1915: 128 Americans died</a:t>
            </a:r>
          </a:p>
          <a:p>
            <a:r>
              <a:rPr lang="en-US" dirty="0" smtClean="0"/>
              <a:t>Germany backed off slightly</a:t>
            </a:r>
          </a:p>
          <a:p>
            <a:r>
              <a:rPr lang="en-US" dirty="0"/>
              <a:t>"</a:t>
            </a:r>
            <a:r>
              <a:rPr lang="en-US" b="1" i="1" dirty="0"/>
              <a:t>Sussex</a:t>
            </a:r>
            <a:r>
              <a:rPr lang="en-US" b="1" dirty="0"/>
              <a:t> Pledge</a:t>
            </a:r>
            <a:r>
              <a:rPr lang="en-US" dirty="0"/>
              <a:t>" in response. It </a:t>
            </a:r>
            <a:r>
              <a:rPr lang="en-US" u="sng" dirty="0"/>
              <a:t>promised that no attacks would be made on ships </a:t>
            </a:r>
            <a:r>
              <a:rPr lang="en-US" i="1" u="sng" dirty="0"/>
              <a:t>without warning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 Earns Blood $</a:t>
            </a:r>
            <a:endParaRPr lang="en-US" dirty="0"/>
          </a:p>
        </p:txBody>
      </p:sp>
      <p:pic>
        <p:nvPicPr>
          <p:cNvPr id="1026" name="Picture 2" descr="https://encrypted-tbn0.gstatic.com/images?q=tbn:ANd9GcRVDoUSCk8WKGlGgAmVF0snvw6MQ27Pfp3qEWZyHB7Oiu9hrFBJf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09" y="1295400"/>
            <a:ext cx="3048000" cy="288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Roosevelt will not run again, death knell to Progressive Party</a:t>
            </a:r>
          </a:p>
          <a:p>
            <a:r>
              <a:rPr lang="en-US" dirty="0" smtClean="0"/>
              <a:t>Republicans nominate Charles Evans Hughes, supreme court justice</a:t>
            </a:r>
          </a:p>
          <a:p>
            <a:r>
              <a:rPr lang="en-US" dirty="0" smtClean="0"/>
              <a:t>Wilson </a:t>
            </a:r>
            <a:r>
              <a:rPr lang="en-US" dirty="0" smtClean="0"/>
              <a:t>campaign slogan? “He kept </a:t>
            </a:r>
            <a:r>
              <a:rPr lang="en-US" dirty="0" smtClean="0"/>
              <a:t>US out of war”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of 1916</a:t>
            </a:r>
            <a:endParaRPr lang="en-US" dirty="0"/>
          </a:p>
        </p:txBody>
      </p:sp>
      <p:pic>
        <p:nvPicPr>
          <p:cNvPr id="6146" name="Picture 2" descr="https://encrypted-tbn0.gstatic.com/images?q=tbn:ANd9GcTiug2QVFR6gz-hmENEKAflVXkStu2Okmr-N_88kgHOWn5zzS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86200"/>
            <a:ext cx="2971800" cy="282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343" y="0"/>
            <a:ext cx="3440657" cy="193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encrypted-tbn1.gstatic.com/images?q=tbn:ANd9GcQlxsMhOqNMkDXnVlAWt317WNmKyJKJ1qyTnkJTFvbDO2ZcFZW-l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208" y="1933212"/>
            <a:ext cx="1191156" cy="119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encrypted-tbn3.gstatic.com/images?q=tbn:ANd9GcQU3mL35-bcaE9FHIU84OpkMXa5CsPL1miEoEAVJVdrQmWfrBoe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445" y="3551361"/>
            <a:ext cx="5032628" cy="3306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3505200" y="3657600"/>
            <a:ext cx="1905000" cy="1348519"/>
          </a:xfrm>
          <a:prstGeom prst="wedgeRoundRectCallout">
            <a:avLst>
              <a:gd name="adj1" fmla="val 64258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Don’t make me mad, SUBSCRIBE!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Wilson ran on a progressive platform, “New Freedom”</a:t>
            </a:r>
          </a:p>
          <a:p>
            <a:pPr lvl="1"/>
            <a:r>
              <a:rPr lang="en-US" dirty="0" smtClean="0"/>
              <a:t>Stronger antitrust legislation</a:t>
            </a:r>
          </a:p>
          <a:p>
            <a:pPr lvl="1"/>
            <a:r>
              <a:rPr lang="en-US" dirty="0" smtClean="0"/>
              <a:t>Banking reform (Increase supply of $)</a:t>
            </a:r>
          </a:p>
          <a:p>
            <a:pPr lvl="1"/>
            <a:r>
              <a:rPr lang="en-US" dirty="0" smtClean="0"/>
              <a:t>Tariff reductions</a:t>
            </a:r>
            <a:endParaRPr lang="en-US" dirty="0"/>
          </a:p>
          <a:p>
            <a:r>
              <a:rPr lang="en-US" dirty="0" smtClean="0"/>
              <a:t>Roosevelt, hates Taft, runs for the Progressive or “Bull Moose” Party</a:t>
            </a:r>
          </a:p>
          <a:p>
            <a:pPr lvl="1"/>
            <a:r>
              <a:rPr lang="en-US" dirty="0" smtClean="0"/>
              <a:t>Supported by Jane Addams and many women</a:t>
            </a:r>
          </a:p>
          <a:p>
            <a:pPr lvl="1"/>
            <a:r>
              <a:rPr lang="en-US" dirty="0" smtClean="0"/>
              <a:t>Sadly, women couldn’t vote at the time</a:t>
            </a:r>
          </a:p>
          <a:p>
            <a:r>
              <a:rPr lang="en-US" dirty="0" smtClean="0"/>
              <a:t>New Nationalism:</a:t>
            </a:r>
          </a:p>
          <a:p>
            <a:pPr lvl="1"/>
            <a:r>
              <a:rPr lang="en-US" sz="2400" dirty="0"/>
              <a:t>Believed a powerful government should regulate economy and guarantee social </a:t>
            </a:r>
            <a:r>
              <a:rPr lang="en-US" sz="2400" dirty="0" smtClean="0"/>
              <a:t>justice</a:t>
            </a:r>
          </a:p>
          <a:p>
            <a:pPr lvl="2"/>
            <a:r>
              <a:rPr lang="en-US" sz="2200" dirty="0" smtClean="0"/>
              <a:t>Increase </a:t>
            </a:r>
            <a:r>
              <a:rPr lang="en-US" sz="2200" dirty="0"/>
              <a:t>in the power of the federal government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“Bull Moose” Campaign of 1912</a:t>
            </a:r>
            <a:endParaRPr lang="en-US" dirty="0"/>
          </a:p>
        </p:txBody>
      </p:sp>
      <p:pic>
        <p:nvPicPr>
          <p:cNvPr id="1026" name="Picture 2" descr="https://encrypted-tbn0.gstatic.com/images?q=tbn:ANd9GcTiGi6KLFtAiaRQHyCLOpCT723J7GwWTADql7BmZi-zGUEHXdJF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"/>
            <a:ext cx="2895600" cy="332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“Republicans” against each other all but guaranteed a victory for Wilson</a:t>
            </a:r>
          </a:p>
          <a:p>
            <a:r>
              <a:rPr lang="en-US" dirty="0" smtClean="0"/>
              <a:t>Comparing New Nationalism and New Freedom</a:t>
            </a:r>
            <a:endParaRPr lang="en-US" dirty="0"/>
          </a:p>
          <a:p>
            <a:pPr lvl="1"/>
            <a:r>
              <a:rPr lang="en-US" dirty="0" smtClean="0"/>
              <a:t>Both favored more active </a:t>
            </a:r>
            <a:r>
              <a:rPr lang="en-US" dirty="0" err="1" smtClean="0"/>
              <a:t>gov’t</a:t>
            </a:r>
            <a:r>
              <a:rPr lang="en-US" dirty="0" smtClean="0"/>
              <a:t> in economic and social affairs</a:t>
            </a:r>
          </a:p>
          <a:p>
            <a:pPr lvl="1"/>
            <a:r>
              <a:rPr lang="en-US" dirty="0" smtClean="0"/>
              <a:t>Roosevelt campaigned for women’s suffrage, minimum wage, social insurance</a:t>
            </a:r>
          </a:p>
          <a:p>
            <a:r>
              <a:rPr lang="en-US" dirty="0" smtClean="0"/>
              <a:t>New Freedom:</a:t>
            </a:r>
            <a:endParaRPr lang="en-US" dirty="0"/>
          </a:p>
          <a:p>
            <a:pPr lvl="1"/>
            <a:r>
              <a:rPr lang="en-US" dirty="0" smtClean="0"/>
              <a:t>Favored small enterprise, free functioning and unregulated and </a:t>
            </a:r>
            <a:r>
              <a:rPr lang="en-US" dirty="0" err="1" smtClean="0"/>
              <a:t>unmonopolized</a:t>
            </a:r>
            <a:r>
              <a:rPr lang="en-US" dirty="0" smtClean="0"/>
              <a:t> markets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 Moose Continued</a:t>
            </a:r>
            <a:endParaRPr lang="en-US" dirty="0"/>
          </a:p>
        </p:txBody>
      </p:sp>
      <p:pic>
        <p:nvPicPr>
          <p:cNvPr id="4" name="Picture 4" descr="http://campaignrhetoric.files.wordpress.com/2011/05/1912-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35" r="34132" b="7281"/>
          <a:stretch>
            <a:fillRect/>
          </a:stretch>
        </p:blipFill>
        <p:spPr bwMode="auto">
          <a:xfrm>
            <a:off x="3124200" y="3200400"/>
            <a:ext cx="2276475" cy="190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campaignrhetoric.files.wordpress.com/2011/05/1912-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97"/>
          <a:stretch>
            <a:fillRect/>
          </a:stretch>
        </p:blipFill>
        <p:spPr bwMode="auto">
          <a:xfrm>
            <a:off x="5400675" y="3224212"/>
            <a:ext cx="2455863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campaignrhetoric.files.wordpress.com/2011/05/1912-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11"/>
          <a:stretch>
            <a:fillRect/>
          </a:stretch>
        </p:blipFill>
        <p:spPr bwMode="auto">
          <a:xfrm>
            <a:off x="817563" y="3155950"/>
            <a:ext cx="2306637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Wilson: just over 6 million popular votes</a:t>
            </a:r>
          </a:p>
          <a:p>
            <a:r>
              <a:rPr lang="en-US" dirty="0" smtClean="0"/>
              <a:t>Taft and TR: over 7.5 million combined</a:t>
            </a:r>
          </a:p>
          <a:p>
            <a:r>
              <a:rPr lang="en-US" dirty="0" smtClean="0"/>
              <a:t>Eugene V. Debs (1 person not Eugene versus Debs)</a:t>
            </a:r>
          </a:p>
          <a:p>
            <a:pPr lvl="1"/>
            <a:r>
              <a:rPr lang="en-US" dirty="0" smtClean="0"/>
              <a:t>Ran on a socialist ticket</a:t>
            </a:r>
          </a:p>
          <a:p>
            <a:pPr lvl="1"/>
            <a:r>
              <a:rPr lang="en-US" dirty="0" smtClean="0"/>
              <a:t>Received over 900,000 votes</a:t>
            </a:r>
          </a:p>
          <a:p>
            <a:pPr lvl="1"/>
            <a:r>
              <a:rPr lang="en-US" dirty="0" smtClean="0"/>
              <a:t>Socialism was a growing force in the US</a:t>
            </a:r>
            <a:endParaRPr lang="en-US" dirty="0"/>
          </a:p>
          <a:p>
            <a:r>
              <a:rPr lang="en-US" dirty="0" smtClean="0"/>
              <a:t>Taft becomes Chief Justice of SC in 1921 (</a:t>
            </a:r>
            <a:r>
              <a:rPr lang="en-US" dirty="0" err="1" smtClean="0"/>
              <a:t>Yay</a:t>
            </a:r>
            <a:r>
              <a:rPr lang="en-US" dirty="0" smtClean="0"/>
              <a:t> Cincinnati!!)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Woodrow Wilson: A Minority President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2209800" cy="2759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981199"/>
            <a:ext cx="2971800" cy="418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3505200" y="1983645"/>
            <a:ext cx="3124200" cy="1888699"/>
          </a:xfrm>
          <a:prstGeom prst="wedgeEllipseCallout">
            <a:avLst>
              <a:gd name="adj1" fmla="val 64755"/>
              <a:gd name="adj2" fmla="val 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That’s a large robe I’m now wearing!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Assaulted the “Triple wall of privilege”</a:t>
            </a:r>
          </a:p>
          <a:p>
            <a:pPr lvl="1"/>
            <a:r>
              <a:rPr lang="en-US" dirty="0" smtClean="0"/>
              <a:t>Tariff, banks, trusts</a:t>
            </a:r>
            <a:endParaRPr lang="en-US" dirty="0"/>
          </a:p>
          <a:p>
            <a:r>
              <a:rPr lang="en-US" b="1" i="1" u="sng" dirty="0" smtClean="0"/>
              <a:t>Bully Pulpit:</a:t>
            </a:r>
          </a:p>
          <a:p>
            <a:pPr lvl="1"/>
            <a:r>
              <a:rPr lang="en-US" dirty="0" smtClean="0"/>
              <a:t>President appeals to the public to gain support for legislation and policy</a:t>
            </a:r>
          </a:p>
          <a:p>
            <a:pPr lvl="1"/>
            <a:r>
              <a:rPr lang="en-US" dirty="0" smtClean="0"/>
              <a:t>Popularized by TR, used by Woody Wilson as well</a:t>
            </a:r>
            <a:endParaRPr lang="en-US" dirty="0"/>
          </a:p>
          <a:p>
            <a:r>
              <a:rPr lang="en-US" dirty="0" smtClean="0"/>
              <a:t>Trying to gain support for lower tariff, Wilson went before Congress and got it passed</a:t>
            </a:r>
          </a:p>
          <a:p>
            <a:r>
              <a:rPr lang="en-US" b="1" i="1" u="sng" dirty="0" smtClean="0"/>
              <a:t>Underwood Tariff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Provided for a substantial reduction of rates</a:t>
            </a:r>
          </a:p>
          <a:p>
            <a:pPr lvl="1"/>
            <a:r>
              <a:rPr lang="en-US" dirty="0" smtClean="0"/>
              <a:t>***Beginning of government making $ from other places than tariffs***</a:t>
            </a:r>
            <a:endParaRPr lang="en-US" dirty="0"/>
          </a:p>
          <a:p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Populist idea</a:t>
            </a:r>
          </a:p>
          <a:p>
            <a:pPr lvl="1"/>
            <a:r>
              <a:rPr lang="en-US" dirty="0" smtClean="0"/>
              <a:t>Graduated INCOME tax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Wilson Tackles the Tariff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71945"/>
            <a:ext cx="4572000" cy="300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Panic of 1907 showed inelastic </a:t>
            </a:r>
            <a:r>
              <a:rPr lang="en-US" dirty="0" smtClean="0"/>
              <a:t>(inability to increase) money </a:t>
            </a:r>
            <a:r>
              <a:rPr lang="en-US" dirty="0" smtClean="0"/>
              <a:t>supply is a problem</a:t>
            </a:r>
          </a:p>
          <a:p>
            <a:r>
              <a:rPr lang="en-US" dirty="0" smtClean="0"/>
              <a:t>Louis D. Brandeis’s </a:t>
            </a:r>
            <a:r>
              <a:rPr lang="en-US" i="1" dirty="0" smtClean="0"/>
              <a:t>Other People’s Money and How the Bankers Use It</a:t>
            </a:r>
            <a:r>
              <a:rPr lang="en-US" dirty="0" smtClean="0"/>
              <a:t> exposed problems in banking system</a:t>
            </a:r>
          </a:p>
          <a:p>
            <a:r>
              <a:rPr lang="en-US" dirty="0" smtClean="0"/>
              <a:t>***1913 Federal Reserve Act***</a:t>
            </a:r>
            <a:endParaRPr lang="en-US" dirty="0"/>
          </a:p>
          <a:p>
            <a:pPr lvl="1"/>
            <a:r>
              <a:rPr lang="en-US" dirty="0" smtClean="0"/>
              <a:t>Responsible for increasing and decreasing money supply</a:t>
            </a:r>
          </a:p>
          <a:p>
            <a:pPr lvl="1"/>
            <a:r>
              <a:rPr lang="en-US" dirty="0" smtClean="0"/>
              <a:t>Members are appointed to terms by the president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Wilson Battles the Bankers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744" y="533400"/>
            <a:ext cx="4810125" cy="4134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Federal Trade Commission Act of 1914:</a:t>
            </a:r>
          </a:p>
          <a:p>
            <a:pPr lvl="1"/>
            <a:r>
              <a:rPr lang="en-US" dirty="0" smtClean="0"/>
              <a:t>President can appoint commission to investigate monopolies</a:t>
            </a:r>
            <a:endParaRPr lang="en-US" dirty="0"/>
          </a:p>
          <a:p>
            <a:r>
              <a:rPr lang="en-US" b="1" i="1" u="sng" dirty="0" smtClean="0"/>
              <a:t>***Clayton Anti-Trust Act of 1914***</a:t>
            </a:r>
          </a:p>
          <a:p>
            <a:pPr lvl="1"/>
            <a:r>
              <a:rPr lang="en-US" dirty="0" smtClean="0"/>
              <a:t>Essentially, gave more power to Sherman Anti-Trust Act</a:t>
            </a:r>
            <a:endParaRPr lang="en-US" dirty="0"/>
          </a:p>
          <a:p>
            <a:pPr lvl="1"/>
            <a:r>
              <a:rPr lang="en-US" dirty="0" smtClean="0"/>
              <a:t>Made interlocking directories illegal (same individuals serve as directors on boards of competing firms)</a:t>
            </a:r>
          </a:p>
          <a:p>
            <a:pPr lvl="2"/>
            <a:r>
              <a:rPr lang="en-US" dirty="0" smtClean="0"/>
              <a:t>JP Morgan is sad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  <a:p>
            <a:pPr lvl="1"/>
            <a:r>
              <a:rPr lang="en-US" dirty="0" smtClean="0"/>
              <a:t>Made labor unions and agricultural organizations exempt from antitrust </a:t>
            </a:r>
            <a:r>
              <a:rPr lang="en-US" dirty="0" smtClean="0"/>
              <a:t>prosecution</a:t>
            </a:r>
          </a:p>
          <a:p>
            <a:pPr lvl="2"/>
            <a:r>
              <a:rPr lang="en-US" dirty="0" smtClean="0"/>
              <a:t>Unlike Sherman Antitrust Act which was used AGAINST unions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President Tames the Trusts</a:t>
            </a:r>
            <a:endParaRPr lang="en-US" dirty="0"/>
          </a:p>
        </p:txBody>
      </p:sp>
      <p:pic>
        <p:nvPicPr>
          <p:cNvPr id="3074" name="Picture 2" descr="https://encrypted-tbn3.gstatic.com/images?q=tbn:ANd9GcQU3mL35-bcaE9FHIU84OpkMXa5CsPL1miEoEAVJVdrQmWfrBoe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1600"/>
            <a:ext cx="3505200" cy="2303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Federal Farm Loan Act of 1916</a:t>
            </a:r>
          </a:p>
          <a:p>
            <a:pPr lvl="1"/>
            <a:r>
              <a:rPr lang="en-US" dirty="0" smtClean="0"/>
              <a:t>Made credit available to farmers at low interest rates</a:t>
            </a:r>
            <a:endParaRPr lang="en-US" dirty="0"/>
          </a:p>
          <a:p>
            <a:r>
              <a:rPr lang="en-US" dirty="0" smtClean="0"/>
              <a:t>La </a:t>
            </a:r>
            <a:r>
              <a:rPr lang="en-US" dirty="0" err="1" smtClean="0"/>
              <a:t>Follette</a:t>
            </a:r>
            <a:r>
              <a:rPr lang="en-US" dirty="0" smtClean="0"/>
              <a:t> Seamen’s Act of 1915</a:t>
            </a:r>
          </a:p>
          <a:p>
            <a:pPr lvl="1"/>
            <a:r>
              <a:rPr lang="en-US" dirty="0" smtClean="0"/>
              <a:t>Required decent treatment and a living wage on American Merchant Ships</a:t>
            </a:r>
          </a:p>
          <a:p>
            <a:pPr lvl="1"/>
            <a:r>
              <a:rPr lang="en-US" dirty="0" smtClean="0"/>
              <a:t>Unintended Consequence: </a:t>
            </a:r>
            <a:endParaRPr lang="en-US" dirty="0" smtClean="0"/>
          </a:p>
          <a:p>
            <a:pPr lvl="2"/>
            <a:r>
              <a:rPr lang="en-US" dirty="0" smtClean="0"/>
              <a:t>made </a:t>
            </a:r>
            <a:r>
              <a:rPr lang="en-US" dirty="0" smtClean="0"/>
              <a:t>shipping costs increase. </a:t>
            </a:r>
          </a:p>
          <a:p>
            <a:r>
              <a:rPr lang="en-US" dirty="0" smtClean="0"/>
              <a:t>Working-men’s Compensation Act of 1916:</a:t>
            </a:r>
          </a:p>
          <a:p>
            <a:pPr lvl="1"/>
            <a:r>
              <a:rPr lang="en-US" dirty="0" smtClean="0"/>
              <a:t>Provided assistance to federal civil-service employees during periods of disability</a:t>
            </a:r>
            <a:endParaRPr lang="en-US" dirty="0"/>
          </a:p>
          <a:p>
            <a:r>
              <a:rPr lang="en-US" dirty="0" smtClean="0"/>
              <a:t>Adamson Act of 1916</a:t>
            </a:r>
          </a:p>
          <a:p>
            <a:pPr lvl="1"/>
            <a:r>
              <a:rPr lang="en-US" dirty="0" smtClean="0"/>
              <a:t>8 hour workday for workers on interstate trains, extra pay for overtime</a:t>
            </a:r>
          </a:p>
          <a:p>
            <a:r>
              <a:rPr lang="en-US" dirty="0" smtClean="0"/>
              <a:t>Louis D. Brandeis: appointed justice of Supreme Court, first Jew to serve on the </a:t>
            </a:r>
            <a:r>
              <a:rPr lang="en-US" dirty="0" smtClean="0"/>
              <a:t>court – </a:t>
            </a:r>
            <a:r>
              <a:rPr lang="en-US" dirty="0" smtClean="0">
                <a:solidFill>
                  <a:srgbClr val="00B0F0"/>
                </a:solidFill>
              </a:rPr>
              <a:t>Progressive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Acts during Wilson’s Administration</a:t>
            </a:r>
            <a:endParaRPr lang="en-US" dirty="0"/>
          </a:p>
        </p:txBody>
      </p:sp>
      <p:pic>
        <p:nvPicPr>
          <p:cNvPr id="4098" name="Picture 2" descr="http://upload.wikimedia.org/wikipedia/commons/thumb/a/a6/Brandeisl.jpg/220px-Brandeis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95149"/>
            <a:ext cx="20955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Wilson backed off imperialistic and aggressive foreign policy</a:t>
            </a:r>
          </a:p>
          <a:p>
            <a:pPr lvl="1"/>
            <a:r>
              <a:rPr lang="en-US" dirty="0" smtClean="0"/>
              <a:t>Hated Big Stick and Dollar Diplomacy Policies</a:t>
            </a:r>
            <a:endParaRPr lang="en-US" dirty="0"/>
          </a:p>
          <a:p>
            <a:r>
              <a:rPr lang="en-US" dirty="0" smtClean="0"/>
              <a:t>Jones Act of 1916</a:t>
            </a:r>
          </a:p>
          <a:p>
            <a:pPr lvl="1"/>
            <a:r>
              <a:rPr lang="en-US" dirty="0" smtClean="0"/>
              <a:t>Promised independence to Philippines as soon as a “stable government” could be established</a:t>
            </a:r>
          </a:p>
          <a:p>
            <a:pPr lvl="1"/>
            <a:r>
              <a:rPr lang="en-US" dirty="0" smtClean="0"/>
              <a:t>Happened on July 4, 1946</a:t>
            </a:r>
            <a:endParaRPr lang="en-US" dirty="0"/>
          </a:p>
          <a:p>
            <a:r>
              <a:rPr lang="en-US" dirty="0" smtClean="0"/>
              <a:t>William Jennings Bryan, perennial presidential loser becomes Secretary of State, just like what other perennial presidential loser???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Directions in Foreign Policy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95400"/>
            <a:ext cx="2819400" cy="3373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286000" y="838200"/>
            <a:ext cx="3352800" cy="1524000"/>
          </a:xfrm>
          <a:prstGeom prst="wedgeRoundRectCallout">
            <a:avLst>
              <a:gd name="adj1" fmla="val 52721"/>
              <a:gd name="adj2" fmla="val 861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just won’t go away!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3285</TotalTime>
  <Words>907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Chapter 29: Wilsonian Progressivism at Home and Abroad</vt:lpstr>
      <vt:lpstr>The “Bull Moose” Campaign of 1912</vt:lpstr>
      <vt:lpstr>Bull Moose Continued</vt:lpstr>
      <vt:lpstr>Woodrow Wilson: A Minority President</vt:lpstr>
      <vt:lpstr>Wilson Tackles the Tariff</vt:lpstr>
      <vt:lpstr>Wilson Battles the Bankers</vt:lpstr>
      <vt:lpstr>The President Tames the Trusts</vt:lpstr>
      <vt:lpstr>Key Acts during Wilson’s Administration</vt:lpstr>
      <vt:lpstr>New Directions in Foreign Policy</vt:lpstr>
      <vt:lpstr>Wilson and Mexico</vt:lpstr>
      <vt:lpstr>Thunder Across the Sea</vt:lpstr>
      <vt:lpstr>A Precarious Neutrality</vt:lpstr>
      <vt:lpstr>America Earns Blood $</vt:lpstr>
      <vt:lpstr>Election of 1916</vt:lpstr>
      <vt:lpstr>That’s it!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29: Wilsonian Progressivism at Home and Abroad</dc:title>
  <dc:creator>Valued Acer Customer</dc:creator>
  <cp:lastModifiedBy>Adam Norris</cp:lastModifiedBy>
  <cp:revision>24</cp:revision>
  <dcterms:created xsi:type="dcterms:W3CDTF">2011-03-24T23:08:44Z</dcterms:created>
  <dcterms:modified xsi:type="dcterms:W3CDTF">2013-03-06T01:22:14Z</dcterms:modified>
</cp:coreProperties>
</file>