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6" r:id="rId3"/>
    <p:sldId id="257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6B89D-4FC7-46BD-8EFE-198F7A49477A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81DDE-C82E-4820-AF96-74F6C963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1DDE-C82E-4820-AF96-74F6C96345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DE7F5A-90B0-446A-B0C7-7F2FA2200ACF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BA69EB-5CDF-4077-83DE-2BA1650117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learnnc.org/lp/media/uploads/2009/10/1a35341v.jpg" TargetMode="Externa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7/72/Zootsuit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35: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End </a:t>
            </a:r>
            <a:r>
              <a:rPr lang="en-US" sz="3200" dirty="0">
                <a:solidFill>
                  <a:schemeClr val="tx1"/>
                </a:solidFill>
              </a:rPr>
              <a:t>to the Great </a:t>
            </a:r>
            <a:r>
              <a:rPr lang="en-US" sz="3200" dirty="0" smtClean="0">
                <a:solidFill>
                  <a:schemeClr val="tx1"/>
                </a:solidFill>
              </a:rPr>
              <a:t>Depression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Post-war economic boom (1950s)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Demographic shifts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“Baby boom”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Growth of the “sunbelt”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African Americans move north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End of Isolation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Beginning of the Cold War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blogs.e-rockford.com/applesauce/files/2012/08/sun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7159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1as5cgzysyk/SZz5JGW4HxI/AAAAAAAABPs/PFyAau02Hq0/s400/cold_war_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7091"/>
            <a:ext cx="2857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</a:t>
            </a:r>
            <a:r>
              <a:rPr lang="en-US" sz="3200" dirty="0" smtClean="0"/>
              <a:t>word</a:t>
            </a:r>
          </a:p>
          <a:p>
            <a:r>
              <a:rPr lang="en-US" dirty="0" smtClean="0"/>
              <a:t>Questions</a:t>
            </a:r>
            <a:r>
              <a:rPr lang="en-US" dirty="0"/>
              <a:t>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09254"/>
            <a:ext cx="1870364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istory.com/images/media/slideshow/world-war-ii-political-leaders/yalta-con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21" y="3449540"/>
            <a:ext cx="5004279" cy="34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410200" y="2244436"/>
            <a:ext cx="2327564" cy="1325253"/>
          </a:xfrm>
          <a:prstGeom prst="wedgeRoundRectCallout">
            <a:avLst>
              <a:gd name="adj1" fmla="val -5357"/>
              <a:gd name="adj2" fmla="val 110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all agree on subscribing!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Selective Service Act</a:t>
            </a:r>
            <a:r>
              <a:rPr lang="en-US" sz="3600" dirty="0" smtClean="0"/>
              <a:t>:</a:t>
            </a:r>
          </a:p>
          <a:p>
            <a:pPr lvl="1"/>
            <a:r>
              <a:rPr lang="en-US" sz="2400" dirty="0" smtClean="0"/>
              <a:t>Men ages 18 – 65 had to register  </a:t>
            </a:r>
            <a:endParaRPr lang="en-US" sz="2400" dirty="0"/>
          </a:p>
          <a:p>
            <a:r>
              <a:rPr lang="en-US" sz="3600" dirty="0" smtClean="0"/>
              <a:t>War Productions Board:</a:t>
            </a:r>
          </a:p>
          <a:p>
            <a:pPr lvl="1"/>
            <a:r>
              <a:rPr lang="en-US" sz="2400" dirty="0" smtClean="0"/>
              <a:t>½ of factory production went to war effort</a:t>
            </a:r>
            <a:endParaRPr lang="en-US" sz="2400" dirty="0"/>
          </a:p>
          <a:p>
            <a:r>
              <a:rPr lang="en-US" sz="3600" dirty="0" smtClean="0"/>
              <a:t>Funding of World War II</a:t>
            </a:r>
          </a:p>
          <a:p>
            <a:pPr lvl="1"/>
            <a:r>
              <a:rPr lang="en-US" sz="2400" dirty="0" smtClean="0"/>
              <a:t>Increased taxes</a:t>
            </a:r>
          </a:p>
          <a:p>
            <a:pPr lvl="1"/>
            <a:r>
              <a:rPr lang="en-US" sz="2400" dirty="0" smtClean="0"/>
              <a:t>War Bonds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www.ccis.edu/courses/HIST102mtmcinneshin1/week15a/TAX1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029"/>
            <a:ext cx="5365071" cy="6828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WII Posters: Don't Let That (Nazi) Shadow Touch Them! Buy War Bond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213"/>
            <a:ext cx="4506472" cy="632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and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Women in the military: </a:t>
            </a:r>
          </a:p>
          <a:p>
            <a:pPr lvl="1"/>
            <a:r>
              <a:rPr kumimoji="1" lang="en-US" sz="2800" b="1" dirty="0" smtClean="0"/>
              <a:t>WACs </a:t>
            </a:r>
            <a:r>
              <a:rPr kumimoji="1" lang="en-US" sz="2800" dirty="0" smtClean="0"/>
              <a:t>(Women’s Army Corps) 	    </a:t>
            </a:r>
          </a:p>
          <a:p>
            <a:pPr lvl="1"/>
            <a:r>
              <a:rPr kumimoji="1" lang="en-US" sz="2800" b="1" dirty="0" smtClean="0"/>
              <a:t>WAVES </a:t>
            </a:r>
            <a:r>
              <a:rPr kumimoji="1" lang="en-US" sz="2800" dirty="0" smtClean="0"/>
              <a:t>(Women Appointed for voluntary Emergency Service)</a:t>
            </a:r>
          </a:p>
          <a:p>
            <a:r>
              <a:rPr lang="en-US" sz="4000" dirty="0" smtClean="0"/>
              <a:t>“Rosie the Riveter”:</a:t>
            </a:r>
          </a:p>
          <a:p>
            <a:pPr lvl="1"/>
            <a:r>
              <a:rPr lang="en-US" sz="2800" dirty="0" smtClean="0"/>
              <a:t>Some women </a:t>
            </a:r>
            <a:r>
              <a:rPr lang="en-US" sz="2800" dirty="0"/>
              <a:t>moved to new communities to work in aircraft, munitions, and automobile </a:t>
            </a:r>
            <a:r>
              <a:rPr lang="en-US" sz="2800" dirty="0" smtClean="0"/>
              <a:t>industries.</a:t>
            </a:r>
            <a:endParaRPr lang="en-US" sz="2800" dirty="0" smtClean="0"/>
          </a:p>
          <a:p>
            <a:pPr lvl="1"/>
            <a:r>
              <a:rPr lang="en-US" sz="2800" dirty="0" smtClean="0"/>
              <a:t>Propaganda </a:t>
            </a:r>
            <a:r>
              <a:rPr lang="en-US" sz="2800" dirty="0"/>
              <a:t>urged women to work in </a:t>
            </a:r>
            <a:r>
              <a:rPr lang="en-US" sz="2800" dirty="0" smtClean="0"/>
              <a:t>industry</a:t>
            </a:r>
          </a:p>
          <a:p>
            <a:pPr lvl="1"/>
            <a:r>
              <a:rPr lang="en-US" sz="2800" dirty="0" smtClean="0"/>
              <a:t>Films </a:t>
            </a:r>
            <a:r>
              <a:rPr lang="en-US" sz="2800" dirty="0"/>
              <a:t>characterized “Rosie” as a heroine 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6" descr="rosie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2576512" cy="3370366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62569"/>
              </p:ext>
            </p:extLst>
          </p:nvPr>
        </p:nvGraphicFramePr>
        <p:xfrm>
          <a:off x="2057400" y="152400"/>
          <a:ext cx="25608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2448267" imgH="3495238" progId="PBrush">
                  <p:embed/>
                </p:oleObj>
              </mc:Choice>
              <mc:Fallback>
                <p:oleObj name="Bitmap Image" r:id="rId4" imgW="2448267" imgH="349523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"/>
                        <a:ext cx="25608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women working on a bomber">
            <a:hlinkClick r:id="rId6" tooltip="enlarge this imag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14"/>
            <a:ext cx="4874316" cy="392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istoric - woman in the labor for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04" y="3629"/>
            <a:ext cx="4400095" cy="554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War II and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SzPct val="90000"/>
            </a:pPr>
            <a:r>
              <a:rPr kumimoji="1" lang="en-US" sz="3600" dirty="0"/>
              <a:t>Nearly one million African </a:t>
            </a:r>
            <a:r>
              <a:rPr kumimoji="1" lang="en-US" sz="3600" dirty="0" smtClean="0"/>
              <a:t>Americans </a:t>
            </a:r>
            <a:r>
              <a:rPr kumimoji="1" lang="en-US" sz="3600" dirty="0"/>
              <a:t>served </a:t>
            </a:r>
            <a:r>
              <a:rPr kumimoji="1" lang="en-US" sz="3600" dirty="0" smtClean="0"/>
              <a:t>in segregated units</a:t>
            </a:r>
          </a:p>
          <a:p>
            <a:pPr lvl="1">
              <a:buClr>
                <a:schemeClr val="accent1"/>
              </a:buClr>
              <a:buSzPct val="90000"/>
            </a:pPr>
            <a:r>
              <a:rPr kumimoji="1" lang="en-US" sz="2400" b="1" dirty="0" smtClean="0"/>
              <a:t>Tuskegee </a:t>
            </a:r>
            <a:r>
              <a:rPr kumimoji="1" lang="en-US" sz="2400" b="1" dirty="0"/>
              <a:t>Airmen:</a:t>
            </a:r>
            <a:r>
              <a:rPr kumimoji="1" lang="en-US" sz="2400" dirty="0"/>
              <a:t> first </a:t>
            </a:r>
            <a:r>
              <a:rPr kumimoji="1" lang="en-US" sz="2400" dirty="0" smtClean="0"/>
              <a:t>African </a:t>
            </a:r>
            <a:r>
              <a:rPr kumimoji="1" lang="en-US" sz="2400" dirty="0"/>
              <a:t>American aviators </a:t>
            </a:r>
            <a:r>
              <a:rPr kumimoji="1" lang="en-US" sz="2400" dirty="0" smtClean="0"/>
              <a:t>in the </a:t>
            </a:r>
            <a:r>
              <a:rPr kumimoji="1" lang="en-US" sz="2400" dirty="0"/>
              <a:t>U.S. Army</a:t>
            </a:r>
          </a:p>
          <a:p>
            <a:r>
              <a:rPr lang="en-US" sz="3600" dirty="0" smtClean="0"/>
              <a:t>Double V Campaign:</a:t>
            </a:r>
          </a:p>
          <a:p>
            <a:pPr lvl="1"/>
            <a:r>
              <a:rPr lang="en-US" sz="2400" dirty="0" smtClean="0"/>
              <a:t>Victory abroad and victory at home (civil rights)</a:t>
            </a:r>
          </a:p>
          <a:p>
            <a:pPr lvl="1"/>
            <a:endParaRPr lang="en-US" sz="2400" dirty="0"/>
          </a:p>
        </p:txBody>
      </p:sp>
      <p:pic>
        <p:nvPicPr>
          <p:cNvPr id="4" name="Picture 2" descr="http://c250.columbia.edu/images/c250_celebrates/harlem_history/450x338_102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8413"/>
          <a:stretch/>
        </p:blipFill>
        <p:spPr bwMode="auto">
          <a:xfrm>
            <a:off x="3628783" y="148104"/>
            <a:ext cx="5515217" cy="6481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War II and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SzPct val="90000"/>
            </a:pPr>
            <a:r>
              <a:rPr kumimoji="1" lang="en-US" sz="4000" b="1" dirty="0" smtClean="0"/>
              <a:t>Navajo</a:t>
            </a:r>
            <a:r>
              <a:rPr kumimoji="1" lang="en-US" sz="4000" dirty="0" smtClean="0"/>
              <a:t> volunteers were used as </a:t>
            </a:r>
            <a:r>
              <a:rPr kumimoji="1" lang="en-US" sz="4000" b="1" dirty="0" smtClean="0"/>
              <a:t>“code talkers”</a:t>
            </a:r>
            <a:endParaRPr kumimoji="1" lang="en-US" sz="4000" dirty="0"/>
          </a:p>
          <a:p>
            <a:pPr>
              <a:buClr>
                <a:schemeClr val="accent1"/>
              </a:buClr>
              <a:buSzPct val="90000"/>
            </a:pPr>
            <a:r>
              <a:rPr kumimoji="1" lang="en-US" sz="2800" dirty="0" smtClean="0"/>
              <a:t>Japan unable to crack their language used for military communication</a:t>
            </a:r>
          </a:p>
          <a:p>
            <a:endParaRPr lang="en-US" sz="2800" dirty="0"/>
          </a:p>
        </p:txBody>
      </p:sp>
      <p:pic>
        <p:nvPicPr>
          <p:cNvPr id="4" name="Picture 4" descr="Navajo code talkers in ju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14" y="2057399"/>
            <a:ext cx="5776686" cy="470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War II and Mexican-Americans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3300" b="1" dirty="0" smtClean="0"/>
              <a:t>Bracero Program</a:t>
            </a:r>
            <a:r>
              <a:rPr lang="en-US" sz="3300" dirty="0" smtClean="0"/>
              <a:t>	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1942, need for farm labor led to U.S. gov’t issuing short-term work permits to Mexican workers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About 150,000 Braceros worked in agriculture and the railroads.</a:t>
            </a:r>
          </a:p>
          <a:p>
            <a:pPr>
              <a:spcBef>
                <a:spcPts val="600"/>
              </a:spcBef>
            </a:pPr>
            <a:r>
              <a:rPr lang="en-US" sz="3300" b="1" dirty="0" smtClean="0"/>
              <a:t>Zoot Suit Riots </a:t>
            </a:r>
            <a:r>
              <a:rPr lang="en-US" sz="3300" dirty="0" smtClean="0"/>
              <a:t>(L.A.), 1943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Young Mexican-Americans became the object of frequent violent attacks by white sailors and marines.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In June, riots broke out in East L.A. 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150 were injured; 500 Mexican Americas arrested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  <p:pic>
        <p:nvPicPr>
          <p:cNvPr id="5" name="Picture 2" descr="File:Zootsuit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221588" cy="5800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Home Front: Japanese -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Executive Order 9006</a:t>
            </a:r>
          </a:p>
          <a:p>
            <a:pPr lvl="1"/>
            <a:r>
              <a:rPr lang="en-US" sz="2000" dirty="0" smtClean="0"/>
              <a:t>Relocation of Japanese Americans on West Coast to internment camps</a:t>
            </a:r>
            <a:endParaRPr lang="en-US" sz="2000" dirty="0" smtClean="0"/>
          </a:p>
          <a:p>
            <a:endParaRPr lang="en-US" sz="3200" i="1" dirty="0" smtClean="0"/>
          </a:p>
          <a:p>
            <a:r>
              <a:rPr lang="en-US" sz="3200" i="1" dirty="0" err="1" smtClean="0"/>
              <a:t>Korematsu</a:t>
            </a:r>
            <a:r>
              <a:rPr lang="en-US" sz="3200" i="1" dirty="0" smtClean="0"/>
              <a:t> </a:t>
            </a:r>
            <a:r>
              <a:rPr lang="en-US" sz="3200" i="1" dirty="0" smtClean="0"/>
              <a:t>v. US </a:t>
            </a:r>
            <a:r>
              <a:rPr lang="en-US" sz="3200" dirty="0" smtClean="0"/>
              <a:t>(1944)</a:t>
            </a:r>
          </a:p>
          <a:p>
            <a:pPr lvl="1"/>
            <a:r>
              <a:rPr lang="en-US" sz="2000" dirty="0" smtClean="0"/>
              <a:t>Supreme Court upheld internment camps for Japanese Americans</a:t>
            </a:r>
            <a:endParaRPr lang="en-US" sz="2000" dirty="0"/>
          </a:p>
          <a:p>
            <a:endParaRPr lang="en-US" sz="3200" dirty="0"/>
          </a:p>
          <a:p>
            <a:r>
              <a:rPr lang="en-US" sz="3200" dirty="0" smtClean="0"/>
              <a:t>Significance</a:t>
            </a:r>
            <a:r>
              <a:rPr lang="en-US" sz="3200" dirty="0" smtClean="0"/>
              <a:t>?</a:t>
            </a:r>
          </a:p>
          <a:p>
            <a:pPr lvl="1"/>
            <a:r>
              <a:rPr lang="en-US" sz="2000" dirty="0" smtClean="0"/>
              <a:t>During times of war, individual rights go DOWN!</a:t>
            </a:r>
            <a:endParaRPr lang="en-US" sz="2000" dirty="0"/>
          </a:p>
        </p:txBody>
      </p:sp>
      <p:pic>
        <p:nvPicPr>
          <p:cNvPr id="2050" name="Picture 2" descr="http://amhistory.si.edu/ourstory/i/photos/internment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667000"/>
            <a:ext cx="47276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Manhattan Project:</a:t>
            </a:r>
          </a:p>
          <a:p>
            <a:pPr lvl="1"/>
            <a:r>
              <a:rPr lang="en-US" sz="2000" dirty="0"/>
              <a:t>Headed by J. Robert </a:t>
            </a:r>
            <a:r>
              <a:rPr lang="en-US" sz="2000" dirty="0" smtClean="0"/>
              <a:t>Oppenheimer</a:t>
            </a:r>
            <a:endParaRPr lang="en-US" sz="2000" dirty="0"/>
          </a:p>
          <a:p>
            <a:r>
              <a:rPr lang="en-US" sz="3200" dirty="0" smtClean="0"/>
              <a:t>Trinity Test: </a:t>
            </a:r>
          </a:p>
          <a:p>
            <a:pPr lvl="1"/>
            <a:r>
              <a:rPr lang="en-US" sz="2000" dirty="0" smtClean="0"/>
              <a:t>July 16, 1945</a:t>
            </a:r>
          </a:p>
          <a:p>
            <a:r>
              <a:rPr lang="en-US" sz="3200" dirty="0" smtClean="0"/>
              <a:t>Hiroshima and Nagasaki:</a:t>
            </a:r>
          </a:p>
          <a:p>
            <a:pPr lvl="1"/>
            <a:r>
              <a:rPr lang="en-US" sz="2000" dirty="0" smtClean="0"/>
              <a:t>August 6 and 9, 1945</a:t>
            </a:r>
          </a:p>
          <a:p>
            <a:r>
              <a:rPr lang="en-US" sz="3200" dirty="0" smtClean="0"/>
              <a:t>Why did the US use the bombs on Japan?</a:t>
            </a:r>
          </a:p>
          <a:p>
            <a:pPr lvl="1"/>
            <a:r>
              <a:rPr lang="en-US" sz="2000" dirty="0" smtClean="0"/>
              <a:t>To save American lives</a:t>
            </a:r>
          </a:p>
          <a:p>
            <a:pPr lvl="1"/>
            <a:r>
              <a:rPr lang="en-US" sz="2000" dirty="0" smtClean="0"/>
              <a:t>To demonstrate power to the Soviet Union</a:t>
            </a:r>
          </a:p>
          <a:p>
            <a:pPr lvl="1"/>
            <a:r>
              <a:rPr lang="en-US" sz="2000" dirty="0" smtClean="0"/>
              <a:t>Revenge for Pearl Harbor</a:t>
            </a:r>
          </a:p>
          <a:p>
            <a:pPr lvl="1"/>
            <a:r>
              <a:rPr lang="en-US" sz="2000" dirty="0" smtClean="0"/>
              <a:t>Belief that Japanese would fight to the last man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upload.wikimedia.org/wikipedia/commons/thumb/0/03/JROppenheimer-LosAlamos.jpg/200px-JROppenheimer-LosAla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8150"/>
            <a:ext cx="23622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gyKnPDkOCNQ/ThskVxh7wGI/AAAAAAAAACg/2rNQHKPyhTI/s1600/t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41" y="0"/>
            <a:ext cx="3256823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RKP7q7OYVeYCypwx3fJgzGZpoK8fU1TWvcFo2PIAwN3NLEQ71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8150"/>
            <a:ext cx="4581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Conferences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/>
              <a:t>Tehran Conference </a:t>
            </a:r>
            <a:r>
              <a:rPr lang="en-US" sz="3200" dirty="0" smtClean="0"/>
              <a:t>(1943)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First </a:t>
            </a:r>
            <a:r>
              <a:rPr lang="en-US" sz="2000" dirty="0"/>
              <a:t>meeting of </a:t>
            </a:r>
            <a:r>
              <a:rPr lang="en-US" sz="2000" dirty="0" smtClean="0"/>
              <a:t>Roosevelt, Churchill, and Stalin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Stalin wanted control of Eastern Europe and a divided Germany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Churchill wanted a free Eastern Europe</a:t>
            </a: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3200" dirty="0" smtClean="0"/>
              <a:t>Yalta Conference (1945)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Big Three meet again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Discuss plans for postwar Europe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Stalin agreed to free elections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Division of Germany into 4 zones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3200" dirty="0" smtClean="0"/>
              <a:t>Potsdam Conference (1945)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Demanded unconditional surrender of Japan</a:t>
            </a:r>
            <a:endParaRPr lang="en-US" sz="2000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pic>
        <p:nvPicPr>
          <p:cNvPr id="5122" name="Picture 2" descr="http://upload.wikimedia.org/wikipedia/commons/thumb/d/d8/Tehran_Conference,_1943.jpg/250px-Tehran_Conference,_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199"/>
            <a:ext cx="2895600" cy="23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istory.com/images/media/slideshow/world-war-ii-political-leaders/yalta-con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"/>
            <a:ext cx="48106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</TotalTime>
  <Words>380</Words>
  <Application>Microsoft Office PowerPoint</Application>
  <PresentationFormat>On-screen Show (4:3)</PresentationFormat>
  <Paragraphs>96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Executive</vt:lpstr>
      <vt:lpstr>Bitmap Image</vt:lpstr>
      <vt:lpstr>Chapter 35: World War II</vt:lpstr>
      <vt:lpstr>The Home Front</vt:lpstr>
      <vt:lpstr>World War II and Women</vt:lpstr>
      <vt:lpstr>World War II and African Americans</vt:lpstr>
      <vt:lpstr>World War II and Native Americans</vt:lpstr>
      <vt:lpstr>World War II and Mexican-Americans </vt:lpstr>
      <vt:lpstr>The Home Front: Japanese - Americans</vt:lpstr>
      <vt:lpstr>The Atomic Bomb</vt:lpstr>
      <vt:lpstr>Key Conferences During the War</vt:lpstr>
      <vt:lpstr>Impact of the War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35: World War II</dc:title>
  <dc:creator>Adam Norris</dc:creator>
  <cp:lastModifiedBy>Adam Norris</cp:lastModifiedBy>
  <cp:revision>9</cp:revision>
  <dcterms:created xsi:type="dcterms:W3CDTF">2013-04-11T00:18:17Z</dcterms:created>
  <dcterms:modified xsi:type="dcterms:W3CDTF">2013-04-14T22:35:27Z</dcterms:modified>
</cp:coreProperties>
</file>