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6" r:id="rId11"/>
    <p:sldId id="267" r:id="rId12"/>
    <p:sldId id="269" r:id="rId13"/>
    <p:sldId id="270" r:id="rId14"/>
    <p:sldId id="271" r:id="rId15"/>
    <p:sldId id="268" r:id="rId16"/>
    <p:sldId id="265" r:id="rId17"/>
    <p:sldId id="272" r:id="rId18"/>
    <p:sldId id="273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FED2FF3-6E35-43F1-9EDF-22624CFBAA66}" type="datetimeFigureOut">
              <a:rPr lang="en-US" smtClean="0"/>
              <a:pPr/>
              <a:t>5/11/2013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023AE1E-7618-43B8-B7C6-B6239FB06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D2FF3-6E35-43F1-9EDF-22624CFBAA66}" type="datetimeFigureOut">
              <a:rPr lang="en-US" smtClean="0"/>
              <a:pPr/>
              <a:t>5/11/2013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AE1E-7618-43B8-B7C6-B6239FB06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D2FF3-6E35-43F1-9EDF-22624CFBAA66}" type="datetimeFigureOut">
              <a:rPr lang="en-US" smtClean="0"/>
              <a:pPr/>
              <a:t>5/11/2013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AE1E-7618-43B8-B7C6-B6239FB06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FED2FF3-6E35-43F1-9EDF-22624CFBAA66}" type="datetimeFigureOut">
              <a:rPr lang="en-US" smtClean="0"/>
              <a:pPr/>
              <a:t>5/11/2013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AE1E-7618-43B8-B7C6-B6239FB06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FED2FF3-6E35-43F1-9EDF-22624CFBAA66}" type="datetimeFigureOut">
              <a:rPr lang="en-US" smtClean="0"/>
              <a:pPr/>
              <a:t>5/11/2013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023AE1E-7618-43B8-B7C6-B6239FB0697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FED2FF3-6E35-43F1-9EDF-22624CFBAA66}" type="datetimeFigureOut">
              <a:rPr lang="en-US" smtClean="0"/>
              <a:pPr/>
              <a:t>5/11/2013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023AE1E-7618-43B8-B7C6-B6239FB06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FED2FF3-6E35-43F1-9EDF-22624CFBAA66}" type="datetimeFigureOut">
              <a:rPr lang="en-US" smtClean="0"/>
              <a:pPr/>
              <a:t>5/11/2013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023AE1E-7618-43B8-B7C6-B6239FB06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D2FF3-6E35-43F1-9EDF-22624CFBAA66}" type="datetimeFigureOut">
              <a:rPr lang="en-US" smtClean="0"/>
              <a:pPr/>
              <a:t>5/11/2013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AE1E-7618-43B8-B7C6-B6239FB06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FED2FF3-6E35-43F1-9EDF-22624CFBAA66}" type="datetimeFigureOut">
              <a:rPr lang="en-US" smtClean="0"/>
              <a:pPr/>
              <a:t>5/11/2013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023AE1E-7618-43B8-B7C6-B6239FB06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FED2FF3-6E35-43F1-9EDF-22624CFBAA66}" type="datetimeFigureOut">
              <a:rPr lang="en-US" smtClean="0"/>
              <a:pPr/>
              <a:t>5/11/2013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023AE1E-7618-43B8-B7C6-B6239FB06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FED2FF3-6E35-43F1-9EDF-22624CFBAA66}" type="datetimeFigureOut">
              <a:rPr lang="en-US" smtClean="0"/>
              <a:pPr/>
              <a:t>5/11/2013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023AE1E-7618-43B8-B7C6-B6239FB06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FED2FF3-6E35-43F1-9EDF-22624CFBAA66}" type="datetimeFigureOut">
              <a:rPr lang="en-US" smtClean="0"/>
              <a:pPr/>
              <a:t>5/11/2013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023AE1E-7618-43B8-B7C6-B6239FB069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www.Apushreview.com</a:t>
            </a:r>
            <a:endParaRPr lang="en-US" dirty="0"/>
          </a:p>
        </p:txBody>
      </p:sp>
      <p:pic>
        <p:nvPicPr>
          <p:cNvPr id="9218" name="Picture 2" descr="http://socialstudiesresourcse.files.wordpress.com/2013/02/cropped-apushlog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1447800"/>
            <a:ext cx="9123218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76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0833 -0.04444 L -0.00833 -0.11667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Eisenhower Republicanism at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Sought to limit military spending, balance the budget</a:t>
            </a:r>
          </a:p>
          <a:p>
            <a:r>
              <a:rPr lang="en-US" dirty="0" smtClean="0"/>
              <a:t>Reversed Native American policies back to the Dawes Act goals of assimilation</a:t>
            </a:r>
          </a:p>
          <a:p>
            <a:r>
              <a:rPr lang="en-US" dirty="0" smtClean="0"/>
              <a:t>Accepted many New Deal programs</a:t>
            </a:r>
          </a:p>
          <a:p>
            <a:r>
              <a:rPr lang="en-US" dirty="0" smtClean="0"/>
              <a:t>**Interstate Highway Act of 1956**:</a:t>
            </a:r>
            <a:endParaRPr lang="en-US" dirty="0"/>
          </a:p>
          <a:p>
            <a:pPr lvl="1"/>
            <a:r>
              <a:rPr lang="en-US" dirty="0" smtClean="0"/>
              <a:t>42,000 miles of motorways</a:t>
            </a:r>
          </a:p>
          <a:p>
            <a:pPr lvl="1"/>
            <a:r>
              <a:rPr lang="en-US" dirty="0" smtClean="0"/>
              <a:t>Provided jobs, expansion, growth of car industry</a:t>
            </a:r>
          </a:p>
          <a:p>
            <a:pPr lvl="1"/>
            <a:r>
              <a:rPr lang="en-US" dirty="0" smtClean="0"/>
              <a:t>How would Henry Clay feel? Why?</a:t>
            </a:r>
          </a:p>
          <a:p>
            <a:pPr lvl="1"/>
            <a:r>
              <a:rPr lang="en-US" dirty="0" smtClean="0"/>
              <a:t>Hurt certain industries</a:t>
            </a:r>
          </a:p>
          <a:p>
            <a:pPr lvl="1"/>
            <a:r>
              <a:rPr lang="en-US" dirty="0" smtClean="0"/>
              <a:t>Led to “White Flight”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4034" name="Picture 2" descr="http://www.tpscongress.org/cm-resources/interstate_highway/images/19_interstatesig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5399821" cy="411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075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“New Look” in Foreign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Secretary of State John Foster Dulles</a:t>
            </a:r>
          </a:p>
          <a:p>
            <a:pPr lvl="1"/>
            <a:r>
              <a:rPr lang="en-US" dirty="0" smtClean="0"/>
              <a:t>Hoped to “roll back” the red tide</a:t>
            </a:r>
          </a:p>
          <a:p>
            <a:pPr lvl="1"/>
            <a:r>
              <a:rPr lang="en-US" dirty="0" smtClean="0"/>
              <a:t>Goes against containment</a:t>
            </a:r>
            <a:endParaRPr lang="en-US" dirty="0"/>
          </a:p>
          <a:p>
            <a:r>
              <a:rPr lang="en-US" dirty="0" smtClean="0"/>
              <a:t>Strategic Air Command:</a:t>
            </a:r>
          </a:p>
          <a:p>
            <a:pPr lvl="1"/>
            <a:r>
              <a:rPr lang="en-US" dirty="0" err="1" smtClean="0"/>
              <a:t>Airfleet</a:t>
            </a:r>
            <a:r>
              <a:rPr lang="en-US" dirty="0" smtClean="0"/>
              <a:t> of </a:t>
            </a:r>
            <a:r>
              <a:rPr lang="en-US" dirty="0" err="1" smtClean="0"/>
              <a:t>superbombers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1956 Hungarian Revolution</a:t>
            </a:r>
          </a:p>
          <a:p>
            <a:pPr lvl="1"/>
            <a:r>
              <a:rPr lang="en-US" dirty="0" smtClean="0"/>
              <a:t>Hungary revolts against the Soviet Union, USSR crushes them</a:t>
            </a:r>
          </a:p>
          <a:p>
            <a:pPr lvl="1"/>
            <a:r>
              <a:rPr lang="en-US" dirty="0" smtClean="0"/>
              <a:t>US does not get involved, fear of possible “massive retaliation”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3010" name="Picture 2" descr="http://www.biography.com/imported/images/Biography/Images/Profiles/F/John-Foster-Dulles-9280687-1-4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1" y="3200400"/>
            <a:ext cx="3428999" cy="3429000"/>
          </a:xfrm>
          <a:prstGeom prst="rect">
            <a:avLst/>
          </a:prstGeom>
          <a:noFill/>
        </p:spPr>
      </p:pic>
      <p:pic>
        <p:nvPicPr>
          <p:cNvPr id="43012" name="Picture 4" descr="http://onestopcoldwarshop.wikispaces.com/file/view/1956-10-31_Stalin_Statue_Pulled_Down_Hungary.jpg/359077889/1956-10-31_Stalin_Statue_Pulled_Down_Hunga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3999" y="0"/>
            <a:ext cx="5750323" cy="4038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598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Vietnam Nightmare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France was in control of Vietnam (French Indochina)</a:t>
            </a:r>
          </a:p>
          <a:p>
            <a:r>
              <a:rPr lang="en-US" dirty="0" smtClean="0"/>
              <a:t>US provided $billions in aid</a:t>
            </a:r>
          </a:p>
          <a:p>
            <a:r>
              <a:rPr lang="en-US" dirty="0" err="1" smtClean="0"/>
              <a:t>Dien</a:t>
            </a:r>
            <a:r>
              <a:rPr lang="en-US" dirty="0" smtClean="0"/>
              <a:t> Bien </a:t>
            </a:r>
            <a:r>
              <a:rPr lang="en-US" dirty="0" err="1" smtClean="0"/>
              <a:t>Phu</a:t>
            </a:r>
            <a:r>
              <a:rPr lang="en-US" dirty="0" smtClean="0"/>
              <a:t> falls (rock around the clock, Einstein, James Dean, Brooklyn’s got a winning team….. </a:t>
            </a:r>
            <a:r>
              <a:rPr lang="en-US" dirty="0"/>
              <a:t>s</a:t>
            </a:r>
            <a:r>
              <a:rPr lang="en-US" dirty="0" smtClean="0"/>
              <a:t>orry) in 1954, France eventually leaves</a:t>
            </a:r>
          </a:p>
          <a:p>
            <a:pPr lvl="1"/>
            <a:r>
              <a:rPr lang="en-US" dirty="0" smtClean="0"/>
              <a:t>Who will take their place?</a:t>
            </a:r>
          </a:p>
          <a:p>
            <a:pPr lvl="1"/>
            <a:r>
              <a:rPr lang="en-US" dirty="0" smtClean="0"/>
              <a:t>With North Korea and China Communist, possible fear of Vietnam becoming Communist</a:t>
            </a:r>
            <a:endParaRPr lang="en-US" dirty="0"/>
          </a:p>
          <a:p>
            <a:r>
              <a:rPr lang="en-US" dirty="0" smtClean="0"/>
              <a:t>Vietnam divided at 17</a:t>
            </a:r>
            <a:r>
              <a:rPr lang="en-US" baseline="30000" dirty="0" smtClean="0"/>
              <a:t>th</a:t>
            </a:r>
            <a:r>
              <a:rPr lang="en-US" dirty="0" smtClean="0"/>
              <a:t> parallel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58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War Crises in Europe and M.E.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Warsaw Pact:</a:t>
            </a:r>
          </a:p>
          <a:p>
            <a:pPr lvl="1"/>
            <a:r>
              <a:rPr lang="en-US" dirty="0" smtClean="0"/>
              <a:t>Soviet Union’s response to NATO</a:t>
            </a:r>
            <a:endParaRPr lang="en-US" dirty="0"/>
          </a:p>
          <a:p>
            <a:r>
              <a:rPr lang="en-US" dirty="0" smtClean="0"/>
              <a:t>Fear of Soviet Union in M.E. increase Western concern</a:t>
            </a:r>
          </a:p>
          <a:p>
            <a:r>
              <a:rPr lang="en-US" dirty="0" smtClean="0"/>
              <a:t>CIA overthrows Iranian government, instills Shah of Iran – brutal dictator</a:t>
            </a:r>
          </a:p>
          <a:p>
            <a:r>
              <a:rPr lang="en-US" dirty="0" smtClean="0"/>
              <a:t>Nasser, president of Egypt, nationalizes (takes control) of canal (owned by France and England)</a:t>
            </a:r>
          </a:p>
          <a:p>
            <a:r>
              <a:rPr lang="en-US" dirty="0" smtClean="0"/>
              <a:t>Eisenhower Doctrine:</a:t>
            </a:r>
          </a:p>
          <a:p>
            <a:pPr lvl="1"/>
            <a:r>
              <a:rPr lang="en-US" dirty="0" smtClean="0"/>
              <a:t>Pledged US military and economic aid to M.E. nations threatened by Communist aggression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http://www.veteranstoday.com/wp-content/uploads/2012/12/Shah_of_ir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50" y="0"/>
            <a:ext cx="26924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12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2 for Ike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Eisenhower wins in a landslide, 457 – 73 </a:t>
            </a:r>
          </a:p>
          <a:p>
            <a:endParaRPr lang="en-US" dirty="0" smtClean="0"/>
          </a:p>
          <a:p>
            <a:r>
              <a:rPr lang="en-US" dirty="0" smtClean="0"/>
              <a:t>Sputnik </a:t>
            </a:r>
            <a:r>
              <a:rPr lang="en-US" dirty="0" smtClean="0"/>
              <a:t>launched by USSR, starts Space Race</a:t>
            </a:r>
          </a:p>
          <a:p>
            <a:pPr lvl="1"/>
            <a:r>
              <a:rPr lang="en-US" dirty="0" smtClean="0"/>
              <a:t>NASA established (bases in Sunbelt – FL and TX, “Houston we have a problem”)</a:t>
            </a:r>
          </a:p>
          <a:p>
            <a:pPr lvl="1"/>
            <a:r>
              <a:rPr lang="en-US" dirty="0" smtClean="0"/>
              <a:t>Huge increase in spending in education and science 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2" name="Picture 2" descr="http://upload.wikimedia.org/wikipedia/commons/thumb/b/be/Sputnik_asm.jpg/300px-Sputnik_a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2202"/>
            <a:ext cx="3581400" cy="293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50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Continuing Cold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1960 “U2” (</a:t>
            </a:r>
            <a:r>
              <a:rPr lang="en-US" dirty="0" err="1" smtClean="0"/>
              <a:t>Syngman</a:t>
            </a:r>
            <a:r>
              <a:rPr lang="en-US" dirty="0" smtClean="0"/>
              <a:t> Rhee, payola and Kennedy, Chubby Checker, Psycho, Belgians in the Congo) Sorry, last time that will happen</a:t>
            </a:r>
          </a:p>
          <a:p>
            <a:pPr lvl="1"/>
            <a:r>
              <a:rPr lang="en-US" dirty="0" smtClean="0"/>
              <a:t>Soviet Union Shot down US spy plane</a:t>
            </a:r>
          </a:p>
          <a:p>
            <a:pPr lvl="1"/>
            <a:r>
              <a:rPr lang="en-US" dirty="0" smtClean="0"/>
              <a:t>Leads to increase tensions…….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 descr="US Air Force U-2 (213964628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542" y="46037"/>
            <a:ext cx="4456257" cy="356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97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Cuba’s </a:t>
            </a:r>
            <a:r>
              <a:rPr lang="en-US" dirty="0" err="1" smtClean="0"/>
              <a:t>Castroism</a:t>
            </a:r>
            <a:r>
              <a:rPr lang="en-US" dirty="0" smtClean="0"/>
              <a:t> Spells Communism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1959, Castro ousts dictator Batista, confiscated foreign owned land</a:t>
            </a:r>
          </a:p>
          <a:p>
            <a:pPr lvl="1"/>
            <a:r>
              <a:rPr lang="en-US" dirty="0" smtClean="0"/>
              <a:t>Becomes “satellite” to Soviet </a:t>
            </a:r>
            <a:r>
              <a:rPr lang="en-US" dirty="0" smtClean="0"/>
              <a:t>Union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1961</a:t>
            </a:r>
            <a:r>
              <a:rPr lang="en-US" dirty="0" smtClean="0"/>
              <a:t>, US places embargo on Cuba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170" name="Picture 2" descr="http://www.wupr.org/wp-content/uploads/2010/02/Cast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362549"/>
            <a:ext cx="2881746" cy="34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22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Kennedy Challenges Nixon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Election of 1960: Former VP Nixon (R) v. Senator Kennedy (D)</a:t>
            </a:r>
          </a:p>
          <a:p>
            <a:pPr lvl="1"/>
            <a:r>
              <a:rPr lang="en-US" dirty="0" smtClean="0"/>
              <a:t>Fear of Kennedy’s Catholicism</a:t>
            </a:r>
            <a:endParaRPr lang="en-US" dirty="0"/>
          </a:p>
          <a:p>
            <a:r>
              <a:rPr lang="en-US" dirty="0" smtClean="0"/>
              <a:t>Role of </a:t>
            </a:r>
            <a:r>
              <a:rPr lang="en-US" dirty="0" smtClean="0"/>
              <a:t>TV </a:t>
            </a:r>
            <a:r>
              <a:rPr lang="en-US" dirty="0" smtClean="0"/>
              <a:t>in election</a:t>
            </a:r>
          </a:p>
          <a:p>
            <a:pPr lvl="1"/>
            <a:r>
              <a:rPr lang="en-US" dirty="0" smtClean="0"/>
              <a:t>JFK “wins” on </a:t>
            </a:r>
            <a:r>
              <a:rPr lang="en-US" dirty="0" smtClean="0"/>
              <a:t>TV, </a:t>
            </a:r>
            <a:r>
              <a:rPr lang="en-US" dirty="0" smtClean="0"/>
              <a:t>Nixon “wins” on radio</a:t>
            </a:r>
            <a:endParaRPr lang="en-US" dirty="0"/>
          </a:p>
          <a:p>
            <a:r>
              <a:rPr lang="en-US" dirty="0" smtClean="0"/>
              <a:t>Kennedy wins 303-219, but popular vote was extremely close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194" name="Picture 2" descr="http://www.unionstreet674.net/wp-content/uploads/2012/09/Richard-Nixon-Sweating-in-1960-Deb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7263"/>
            <a:ext cx="4448175" cy="315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32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Old General Fades 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Eisenhower overwhelming admired by Americans</a:t>
            </a:r>
          </a:p>
          <a:p>
            <a:r>
              <a:rPr lang="en-US" dirty="0" smtClean="0"/>
              <a:t>Alaska and Hawaii join the Union</a:t>
            </a:r>
          </a:p>
          <a:p>
            <a:r>
              <a:rPr lang="en-US" dirty="0" smtClean="0"/>
              <a:t>Farewell Speech:</a:t>
            </a:r>
          </a:p>
          <a:p>
            <a:pPr lvl="1"/>
            <a:r>
              <a:rPr lang="en-US" dirty="0" smtClean="0"/>
              <a:t>Warned of too much money being spent on military, “Military Industrial Complex”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41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Subscribe to my channel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Help spread the word</a:t>
            </a:r>
          </a:p>
          <a:p>
            <a:r>
              <a:rPr lang="en-US" dirty="0"/>
              <a:t>Questions? Comments? Ideas for videos?</a:t>
            </a:r>
          </a:p>
          <a:p>
            <a:pPr lvl="1"/>
            <a:r>
              <a:rPr lang="en-US" dirty="0"/>
              <a:t>Leave in comments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That’s it!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663007">
            <a:off x="604109" y="4149938"/>
            <a:ext cx="3124200" cy="2209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Subscribe</a:t>
            </a:r>
          </a:p>
          <a:p>
            <a:pPr algn="ctr"/>
            <a:r>
              <a:rPr lang="en-US" dirty="0" smtClean="0"/>
              <a:t>Down here!</a:t>
            </a:r>
            <a:endParaRPr lang="en-US" dirty="0"/>
          </a:p>
        </p:txBody>
      </p:sp>
      <p:pic>
        <p:nvPicPr>
          <p:cNvPr id="5" name="Picture 6" descr="https://encrypted-tbn0.gstatic.com/images?q=tbn:ANd9GcQ8r8Mo9FpKIW1Sidl4Mi5B2BsJO7WFI1IxflDm5b7Bw3izNFoAs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343" y="0"/>
            <a:ext cx="3440657" cy="193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https://encrypted-tbn2.gstatic.com/images?q=tbn:ANd9GcQkc5IHsMOYHShuFMA7rilTx_nj7763lEQCrXU_8ySLYj54WKBo"/>
          <p:cNvSpPr>
            <a:spLocks noChangeAspect="1" noChangeArrowheads="1"/>
          </p:cNvSpPr>
          <p:nvPr/>
        </p:nvSpPr>
        <p:spPr bwMode="auto">
          <a:xfrm>
            <a:off x="155575" y="-1790700"/>
            <a:ext cx="34861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https://encrypted-tbn2.gstatic.com/images?q=tbn:ANd9GcQkc5IHsMOYHShuFMA7rilTx_nj7763lEQCrXU_8ySLYj54WKBo"/>
          <p:cNvSpPr>
            <a:spLocks noChangeAspect="1" noChangeArrowheads="1"/>
          </p:cNvSpPr>
          <p:nvPr/>
        </p:nvSpPr>
        <p:spPr bwMode="auto">
          <a:xfrm>
            <a:off x="307975" y="-1638300"/>
            <a:ext cx="34861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89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37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Eisenhower Era “I Like Ike!”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34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Affluence and Its Anxieties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Many people buying homes -&gt; suburbs - &gt; FHA</a:t>
            </a:r>
          </a:p>
          <a:p>
            <a:r>
              <a:rPr lang="en-US" dirty="0" smtClean="0"/>
              <a:t>Union membership peaks at 35% in 1954</a:t>
            </a:r>
          </a:p>
          <a:p>
            <a:r>
              <a:rPr lang="en-US" dirty="0" smtClean="0"/>
              <a:t>“Cult of domesticity”</a:t>
            </a:r>
          </a:p>
          <a:p>
            <a:pPr lvl="1"/>
            <a:r>
              <a:rPr lang="en-US" dirty="0" smtClean="0"/>
              <a:t>Women were expected to stay home, raise a family</a:t>
            </a:r>
          </a:p>
          <a:p>
            <a:pPr lvl="1"/>
            <a:r>
              <a:rPr lang="en-US" dirty="0" smtClean="0"/>
              <a:t>“Leave it to Beaver”</a:t>
            </a:r>
          </a:p>
          <a:p>
            <a:pPr lvl="2"/>
            <a:r>
              <a:rPr lang="en-US" dirty="0" smtClean="0"/>
              <a:t>2 children, suburban house, stay at home mom</a:t>
            </a:r>
            <a:endParaRPr lang="en-US" dirty="0"/>
          </a:p>
          <a:p>
            <a:r>
              <a:rPr lang="en-US" dirty="0" smtClean="0"/>
              <a:t>***Betty Friedan***</a:t>
            </a:r>
          </a:p>
          <a:p>
            <a:pPr lvl="1"/>
            <a:r>
              <a:rPr lang="en-US" dirty="0" smtClean="0"/>
              <a:t>Author, </a:t>
            </a:r>
            <a:r>
              <a:rPr lang="en-US" i="1" dirty="0" smtClean="0"/>
              <a:t>The Feminine Mystique</a:t>
            </a:r>
            <a:r>
              <a:rPr lang="en-US" dirty="0" smtClean="0"/>
              <a:t>, bestselling book that launched modern women’s movement</a:t>
            </a:r>
            <a:endParaRPr lang="en-US" dirty="0"/>
          </a:p>
        </p:txBody>
      </p:sp>
      <p:pic>
        <p:nvPicPr>
          <p:cNvPr id="6146" name="Picture 2" descr="http://upload.wikimedia.org/wikipedia/commons/f/fd/Betty_Friedan_1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81000"/>
            <a:ext cx="3829180" cy="495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15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 Culture in the 50s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Birth of McDonalds, Disney Land, Credit Cards</a:t>
            </a:r>
          </a:p>
          <a:p>
            <a:r>
              <a:rPr lang="en-US" dirty="0" smtClean="0"/>
              <a:t>TV:</a:t>
            </a:r>
          </a:p>
          <a:p>
            <a:pPr lvl="1"/>
            <a:r>
              <a:rPr lang="en-US" dirty="0" smtClean="0"/>
              <a:t>Virtually all houses had a </a:t>
            </a:r>
            <a:r>
              <a:rPr lang="en-US" dirty="0" err="1" smtClean="0"/>
              <a:t>tv</a:t>
            </a:r>
            <a:endParaRPr lang="en-US" dirty="0"/>
          </a:p>
          <a:p>
            <a:pPr lvl="1"/>
            <a:r>
              <a:rPr lang="en-US" dirty="0" smtClean="0"/>
              <a:t>“degrading the public’s aesthetic, social, moral, political, and educational standards” Sound familiar?</a:t>
            </a:r>
            <a:endParaRPr lang="en-US" dirty="0"/>
          </a:p>
          <a:p>
            <a:r>
              <a:rPr lang="en-US" dirty="0" smtClean="0"/>
              <a:t>Presley and Monroe:</a:t>
            </a:r>
          </a:p>
          <a:p>
            <a:pPr lvl="1"/>
            <a:r>
              <a:rPr lang="en-US" dirty="0" smtClean="0"/>
              <a:t>Thrust sexuality to the forefront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 descr="http://3.bp.blogspot.com/_5Kr2UUigxH0/S-eZdNpVp7I/AAAAAAAAACM/oyln4faCwdE/s1600/disney+l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609600"/>
            <a:ext cx="3422183" cy="4114800"/>
          </a:xfrm>
          <a:prstGeom prst="rect">
            <a:avLst/>
          </a:prstGeom>
          <a:noFill/>
        </p:spPr>
      </p:pic>
      <p:pic>
        <p:nvPicPr>
          <p:cNvPr id="5124" name="Picture 4" descr="http://nbnewsxpress.com/userfiles/image/Elvis_Presley_Jailhouse_Rock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762000"/>
            <a:ext cx="2941043" cy="3657600"/>
          </a:xfrm>
          <a:prstGeom prst="rect">
            <a:avLst/>
          </a:prstGeom>
          <a:noFill/>
        </p:spPr>
      </p:pic>
      <p:pic>
        <p:nvPicPr>
          <p:cNvPr id="5126" name="Picture 6" descr="http://t3.gstatic.com/images?q=tbn:ANd9GcQnDySU2JuGmRdhGvk7fiMiY2CVa7uOAYjTwpQIoqHluLaOOnrq:www.iwasafosterkid.com/wp-content/uploads/2012/07/Marilyn-Monroe-Foster-Chil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762000"/>
            <a:ext cx="2895600" cy="37145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669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6" dur="1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Advent of Eisenhower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Republican President, red-chasing Nixon as VP</a:t>
            </a:r>
          </a:p>
          <a:p>
            <a:pPr lvl="1"/>
            <a:r>
              <a:rPr lang="en-US" dirty="0" smtClean="0"/>
              <a:t>Broke into “Solid South” that traditionally voted Democrat</a:t>
            </a:r>
            <a:endParaRPr lang="en-US" dirty="0"/>
          </a:p>
          <a:p>
            <a:r>
              <a:rPr lang="en-US" dirty="0" smtClean="0"/>
              <a:t>Ended Korean War in July 1953 at cost of 54,000 American lives, 1,000,000 Korean and Chinese lives, tens of billions of dollars</a:t>
            </a:r>
          </a:p>
          <a:p>
            <a:r>
              <a:rPr lang="en-US" dirty="0" smtClean="0"/>
              <a:t>“Grandfather” figure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1233055"/>
            <a:ext cx="8910130" cy="4786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738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Rise and Fall of McCarthy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Note: McCarthy was not a part of HUAC (Nixon was)</a:t>
            </a:r>
          </a:p>
          <a:p>
            <a:r>
              <a:rPr lang="en-US" dirty="0" smtClean="0"/>
              <a:t>McCarthy targeted Communist “sympathizers” and those that took over the State department</a:t>
            </a:r>
          </a:p>
          <a:p>
            <a:pPr lvl="1"/>
            <a:r>
              <a:rPr lang="en-US" dirty="0" smtClean="0"/>
              <a:t>Nothing more than a witch hunt, often against the opposing party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 descr="http://www.archives.gov/exhibits/treasures_of_congress/Images/page_23/70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"/>
            <a:ext cx="3819794" cy="2971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114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Desegregating American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Jim Crow laws were still in effect in the South</a:t>
            </a:r>
          </a:p>
          <a:p>
            <a:r>
              <a:rPr lang="en-US" dirty="0" smtClean="0"/>
              <a:t>Emmett Till </a:t>
            </a:r>
          </a:p>
          <a:p>
            <a:r>
              <a:rPr lang="en-US" dirty="0" smtClean="0"/>
              <a:t>Thurgood Marshall, NAACP lawyer, future justice argued for desegregation</a:t>
            </a:r>
          </a:p>
          <a:p>
            <a:r>
              <a:rPr lang="en-US" dirty="0" smtClean="0"/>
              <a:t>Bus Boycott:</a:t>
            </a:r>
          </a:p>
          <a:p>
            <a:pPr lvl="1"/>
            <a:r>
              <a:rPr lang="en-US" dirty="0" smtClean="0"/>
              <a:t>Rosa Parks</a:t>
            </a:r>
          </a:p>
          <a:p>
            <a:pPr lvl="1"/>
            <a:r>
              <a:rPr lang="en-US" dirty="0" smtClean="0"/>
              <a:t>27 year old preacher MLK -&gt; Gandhi and Thoreau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http://upload.wikimedia.org/wikipedia/en/a/a9/Emmett_Ti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3499"/>
            <a:ext cx="2819400" cy="338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27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Seeds of the Civil Rights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1948: Truman desegregated military, federal jobs</a:t>
            </a:r>
          </a:p>
          <a:p>
            <a:r>
              <a:rPr lang="en-US" i="1" dirty="0" smtClean="0"/>
              <a:t>***Brown v. Board </a:t>
            </a:r>
            <a:r>
              <a:rPr lang="en-US" dirty="0" smtClean="0"/>
              <a:t>(1954)***</a:t>
            </a:r>
          </a:p>
          <a:p>
            <a:pPr lvl="1"/>
            <a:r>
              <a:rPr lang="en-US" dirty="0" smtClean="0"/>
              <a:t>Ended “Separate but Equal” established by </a:t>
            </a:r>
            <a:r>
              <a:rPr lang="en-US" i="1" dirty="0" err="1" smtClean="0"/>
              <a:t>Plessy</a:t>
            </a:r>
            <a:endParaRPr lang="en-US" i="1" dirty="0" smtClean="0"/>
          </a:p>
          <a:p>
            <a:pPr lvl="1"/>
            <a:r>
              <a:rPr lang="en-US" dirty="0" smtClean="0"/>
              <a:t>Schools must be desegregated with “All deliberate speed”</a:t>
            </a:r>
            <a:endParaRPr lang="en-US" dirty="0"/>
          </a:p>
          <a:p>
            <a:r>
              <a:rPr lang="en-US" dirty="0" smtClean="0"/>
              <a:t>AK: Eisenhower sent troops to escort “Little Rock 9” to school</a:t>
            </a:r>
            <a:endParaRPr lang="en-US" dirty="0"/>
          </a:p>
          <a:p>
            <a:endParaRPr lang="en-US" dirty="0"/>
          </a:p>
        </p:txBody>
      </p:sp>
      <p:pic>
        <p:nvPicPr>
          <p:cNvPr id="46082" name="Picture 2" descr="http://www.pbs.org/wnet/supremecourt/rights/images/brow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0"/>
            <a:ext cx="2895600" cy="3460597"/>
          </a:xfrm>
          <a:prstGeom prst="rect">
            <a:avLst/>
          </a:prstGeom>
          <a:noFill/>
        </p:spPr>
      </p:pic>
      <p:pic>
        <p:nvPicPr>
          <p:cNvPr id="46084" name="Picture 4" descr="http://2.bp.blogspot.com/_5Xb0WI0PdtI/TUsU-Se4IbI/AAAAAAAABfo/TMb6vb_geXg/s1600/little-rock-nine-school-integr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914400"/>
            <a:ext cx="3876675" cy="4133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052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Continued (Please know EVERYTHING on this slide!)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MLK forms Southern Christian Leadership Conference (SCLC)</a:t>
            </a:r>
          </a:p>
          <a:p>
            <a:pPr lvl="1"/>
            <a:r>
              <a:rPr lang="en-US" dirty="0" smtClean="0"/>
              <a:t>Black churches become involved in civil rights movement</a:t>
            </a:r>
            <a:endParaRPr lang="en-US" dirty="0"/>
          </a:p>
          <a:p>
            <a:r>
              <a:rPr lang="en-US" dirty="0" smtClean="0"/>
              <a:t>“Sit-in”:</a:t>
            </a:r>
          </a:p>
          <a:p>
            <a:pPr lvl="1"/>
            <a:r>
              <a:rPr lang="en-US" dirty="0" smtClean="0"/>
              <a:t>Started in NC, black students sat at an all-white counter, refused to leave</a:t>
            </a:r>
            <a:endParaRPr lang="en-US" dirty="0"/>
          </a:p>
          <a:p>
            <a:r>
              <a:rPr lang="en-US" dirty="0" smtClean="0"/>
              <a:t>Student Nonviolent Coordinating Committee (SNCC, or “Snick”)</a:t>
            </a:r>
          </a:p>
          <a:p>
            <a:pPr lvl="1"/>
            <a:r>
              <a:rPr lang="en-US" dirty="0" smtClean="0"/>
              <a:t>Promoted sit-ins and freedom rides</a:t>
            </a:r>
          </a:p>
          <a:p>
            <a:endParaRPr lang="en-US" dirty="0"/>
          </a:p>
        </p:txBody>
      </p:sp>
      <p:pic>
        <p:nvPicPr>
          <p:cNvPr id="45058" name="Picture 2" descr="http://www.crmvet.org/crmpics/sit-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0"/>
            <a:ext cx="5181600" cy="40907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867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742</TotalTime>
  <Words>885</Words>
  <Application>Microsoft Office PowerPoint</Application>
  <PresentationFormat>On-screen Show (4:3)</PresentationFormat>
  <Paragraphs>136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Verve</vt:lpstr>
      <vt:lpstr>www.Apushreview.com</vt:lpstr>
      <vt:lpstr>Chapter 37</vt:lpstr>
      <vt:lpstr>Affluence and Its Anxieties</vt:lpstr>
      <vt:lpstr>Consumer Culture in the 50s</vt:lpstr>
      <vt:lpstr>The Advent of Eisenhower</vt:lpstr>
      <vt:lpstr>The Rise and Fall of McCarthy</vt:lpstr>
      <vt:lpstr>Desegregating American Society</vt:lpstr>
      <vt:lpstr>Seeds of the Civil Rights Revolution</vt:lpstr>
      <vt:lpstr>Continued (Please know EVERYTHING on this slide!)</vt:lpstr>
      <vt:lpstr>Eisenhower Republicanism at Home</vt:lpstr>
      <vt:lpstr>A “New Look” in Foreign Policy</vt:lpstr>
      <vt:lpstr>The Vietnam Nightmare</vt:lpstr>
      <vt:lpstr>Cold War Crises in Europe and M.E.</vt:lpstr>
      <vt:lpstr>Round 2 for Ike</vt:lpstr>
      <vt:lpstr>The Continuing Cold War</vt:lpstr>
      <vt:lpstr>Cuba’s Castroism Spells Communism</vt:lpstr>
      <vt:lpstr>Kennedy Challenges Nixon</vt:lpstr>
      <vt:lpstr>An Old General Fades Away</vt:lpstr>
      <vt:lpstr>That’s it!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37</dc:title>
  <dc:creator>Adam Norris</dc:creator>
  <cp:lastModifiedBy>Adam Norris</cp:lastModifiedBy>
  <cp:revision>46</cp:revision>
  <dcterms:created xsi:type="dcterms:W3CDTF">2012-04-14T16:53:07Z</dcterms:created>
  <dcterms:modified xsi:type="dcterms:W3CDTF">2013-05-11T23:24:59Z</dcterms:modified>
</cp:coreProperties>
</file>