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61" r:id="rId6"/>
    <p:sldId id="263" r:id="rId7"/>
    <p:sldId id="262" r:id="rId8"/>
    <p:sldId id="259" r:id="rId9"/>
    <p:sldId id="264" r:id="rId10"/>
    <p:sldId id="276" r:id="rId11"/>
    <p:sldId id="265" r:id="rId12"/>
    <p:sldId id="277" r:id="rId13"/>
    <p:sldId id="260" r:id="rId14"/>
    <p:sldId id="266" r:id="rId15"/>
    <p:sldId id="278" r:id="rId16"/>
    <p:sldId id="270" r:id="rId17"/>
    <p:sldId id="269" r:id="rId18"/>
    <p:sldId id="267" r:id="rId19"/>
    <p:sldId id="272" r:id="rId20"/>
    <p:sldId id="273" r:id="rId21"/>
    <p:sldId id="274" r:id="rId22"/>
    <p:sldId id="27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865D5B-3FCE-4D1A-8C9E-4B59984AD54A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7E8BAD-7221-4F9C-8726-38CD0964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Birmingham, AL</a:t>
            </a:r>
          </a:p>
          <a:p>
            <a:pPr lvl="1"/>
            <a:r>
              <a:rPr lang="en-US" dirty="0" smtClean="0"/>
              <a:t>½ of population was black, but made up 15% of voters</a:t>
            </a:r>
          </a:p>
          <a:p>
            <a:r>
              <a:rPr lang="en-US" dirty="0" smtClean="0"/>
              <a:t>March on Washington</a:t>
            </a:r>
          </a:p>
          <a:p>
            <a:pPr lvl="1"/>
            <a:r>
              <a:rPr lang="en-US" dirty="0" smtClean="0"/>
              <a:t>200,000 </a:t>
            </a:r>
          </a:p>
          <a:p>
            <a:pPr lvl="1"/>
            <a:r>
              <a:rPr lang="en-US" dirty="0" smtClean="0"/>
              <a:t>“I have a dream”</a:t>
            </a:r>
          </a:p>
          <a:p>
            <a:endParaRPr lang="en-US" dirty="0"/>
          </a:p>
        </p:txBody>
      </p:sp>
      <p:pic>
        <p:nvPicPr>
          <p:cNvPr id="34818" name="Picture 2" descr="http://www.ourdocuments.gov/document_data/document_images/doc_096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790574"/>
            <a:ext cx="4762500" cy="606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LBJ Brand on the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Civil Rights Act of 1964:</a:t>
            </a:r>
          </a:p>
          <a:p>
            <a:pPr lvl="1"/>
            <a:r>
              <a:rPr lang="en-US" dirty="0" smtClean="0"/>
              <a:t>Banned racial discrimination in private facilities</a:t>
            </a:r>
          </a:p>
          <a:p>
            <a:pPr lvl="1"/>
            <a:r>
              <a:rPr lang="en-US" dirty="0" smtClean="0"/>
              <a:t>Empowered federal government to end segregation in schools</a:t>
            </a:r>
          </a:p>
          <a:p>
            <a:pPr lvl="1"/>
            <a:r>
              <a:rPr lang="en-US" dirty="0" smtClean="0"/>
              <a:t>Equal Employment Opportunity Commission:</a:t>
            </a:r>
          </a:p>
          <a:p>
            <a:pPr lvl="2"/>
            <a:r>
              <a:rPr lang="en-US" dirty="0" smtClean="0"/>
              <a:t>Purpose was to eliminate discrimination in hiring</a:t>
            </a:r>
          </a:p>
          <a:p>
            <a:r>
              <a:rPr lang="en-US" dirty="0" smtClean="0"/>
              <a:t>“War on Poverty”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blsciblogs.baruch.cuny.edu/his1005spring2011/files/2011/04/MLK-and-Joh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972204"/>
            <a:ext cx="3829050" cy="2885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7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LBJ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Society:</a:t>
            </a:r>
          </a:p>
          <a:p>
            <a:pPr lvl="1"/>
            <a:r>
              <a:rPr lang="en-US" dirty="0" smtClean="0"/>
              <a:t>New Deal + Civil Rights </a:t>
            </a:r>
          </a:p>
          <a:p>
            <a:r>
              <a:rPr lang="en-US" i="1" dirty="0" smtClean="0"/>
              <a:t>The Other America</a:t>
            </a:r>
            <a:endParaRPr lang="en-US" dirty="0" smtClean="0"/>
          </a:p>
          <a:p>
            <a:pPr lvl="1"/>
            <a:r>
              <a:rPr lang="en-US" dirty="0" smtClean="0"/>
              <a:t>20% of population and 40% of blacks lived in poverty</a:t>
            </a:r>
          </a:p>
          <a:p>
            <a:endParaRPr lang="en-US" dirty="0"/>
          </a:p>
        </p:txBody>
      </p:sp>
      <p:pic>
        <p:nvPicPr>
          <p:cNvPr id="33794" name="Picture 2" descr="http://3.bp.blogspot.com/-xlX9oPK7Z0A/Tw91QnTjggI/AAAAAAAAaBE/y4CjaGAD8k4/s400/TheOtherAmericaCover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657600" cy="6089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Johnson Battles Goldwater in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Goldwater: Conservative senator from Arizona</a:t>
            </a:r>
          </a:p>
          <a:p>
            <a:pPr lvl="1"/>
            <a:r>
              <a:rPr lang="en-US" dirty="0" smtClean="0"/>
              <a:t>Platform:</a:t>
            </a:r>
          </a:p>
          <a:p>
            <a:pPr lvl="2"/>
            <a:r>
              <a:rPr lang="en-US" dirty="0" smtClean="0"/>
              <a:t>Attacking the federal income tax, Social Security, and TVA</a:t>
            </a:r>
          </a:p>
          <a:p>
            <a:pPr lvl="2"/>
            <a:r>
              <a:rPr lang="en-US" dirty="0" smtClean="0"/>
              <a:t>Essentially, anti-New Deal and Great Society</a:t>
            </a:r>
            <a:endParaRPr lang="en-US" dirty="0"/>
          </a:p>
          <a:p>
            <a:r>
              <a:rPr lang="en-US" dirty="0" smtClean="0"/>
              <a:t>“In your heart, you know he’s right”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stonezone.com/images/barry_gold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198"/>
            <a:ext cx="4572000" cy="4114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0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Society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</a:t>
            </a:r>
            <a:r>
              <a:rPr lang="en-US" dirty="0" smtClean="0"/>
              <a:t>Four Legislative achievements:</a:t>
            </a:r>
          </a:p>
          <a:p>
            <a:pPr lvl="1"/>
            <a:r>
              <a:rPr lang="en-US" dirty="0" smtClean="0"/>
              <a:t>Aid to education</a:t>
            </a:r>
          </a:p>
          <a:p>
            <a:pPr lvl="1"/>
            <a:r>
              <a:rPr lang="en-US" dirty="0" smtClean="0"/>
              <a:t>Medical care for the elderly</a:t>
            </a:r>
          </a:p>
          <a:p>
            <a:pPr lvl="1"/>
            <a:r>
              <a:rPr lang="en-US" dirty="0" smtClean="0"/>
              <a:t>Immigration reform</a:t>
            </a:r>
          </a:p>
          <a:p>
            <a:pPr lvl="1"/>
            <a:r>
              <a:rPr lang="en-US" dirty="0" smtClean="0"/>
              <a:t>New voting rights bill</a:t>
            </a:r>
            <a:endParaRPr lang="en-US" dirty="0"/>
          </a:p>
          <a:p>
            <a:r>
              <a:rPr lang="en-US" dirty="0" smtClean="0"/>
              <a:t>Immigration and Nationality Act of 1965:</a:t>
            </a:r>
          </a:p>
          <a:p>
            <a:pPr lvl="1"/>
            <a:r>
              <a:rPr lang="en-US" dirty="0" smtClean="0"/>
              <a:t>Eliminated quotas from 1920s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Johnson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46320"/>
          </a:xfrm>
        </p:spPr>
        <p:txBody>
          <a:bodyPr/>
          <a:lstStyle/>
          <a:p>
            <a:r>
              <a:rPr lang="en-US" dirty="0" smtClean="0"/>
              <a:t>***Gulf of Tonkin Resolution***</a:t>
            </a:r>
          </a:p>
          <a:p>
            <a:pPr lvl="1"/>
            <a:r>
              <a:rPr lang="en-US" dirty="0" smtClean="0"/>
              <a:t>American ships were supposedly attacked</a:t>
            </a:r>
          </a:p>
          <a:p>
            <a:pPr lvl="1"/>
            <a:r>
              <a:rPr lang="en-US" dirty="0" smtClean="0"/>
              <a:t>Provided a “blank check” to Johnson in Vietnam</a:t>
            </a:r>
          </a:p>
          <a:p>
            <a:pPr lvl="1"/>
            <a:r>
              <a:rPr lang="en-US" dirty="0" smtClean="0"/>
              <a:t>Increase in presidential powers during war</a:t>
            </a:r>
          </a:p>
          <a:p>
            <a:endParaRPr lang="en-US" dirty="0"/>
          </a:p>
        </p:txBody>
      </p:sp>
      <p:pic>
        <p:nvPicPr>
          <p:cNvPr id="32772" name="Picture 4" descr="http://www.findingdulcinea.com/docroot/dulcinea/fd_images/news/on-this-day/July-August-08/On-this-Day--False-Claims-of-Attack-Lead-Congress-to-Authorize-Vietnam-War/news/0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633" y="2971800"/>
            <a:ext cx="6444026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Battling for black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 taxes and literacy tests discouraged black voting</a:t>
            </a:r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Amendment:</a:t>
            </a:r>
          </a:p>
          <a:p>
            <a:pPr lvl="1"/>
            <a:r>
              <a:rPr lang="en-US" dirty="0" smtClean="0"/>
              <a:t>Eliminated poll taxes</a:t>
            </a:r>
            <a:endParaRPr lang="en-US" dirty="0"/>
          </a:p>
          <a:p>
            <a:r>
              <a:rPr lang="en-US" dirty="0" smtClean="0"/>
              <a:t>“Freedom Summer:”</a:t>
            </a:r>
          </a:p>
          <a:p>
            <a:pPr lvl="1"/>
            <a:r>
              <a:rPr lang="en-US" dirty="0" smtClean="0"/>
              <a:t>Voter-registration campaign</a:t>
            </a:r>
            <a:endParaRPr lang="en-US" dirty="0"/>
          </a:p>
          <a:p>
            <a:r>
              <a:rPr lang="en-US" dirty="0" smtClean="0"/>
              <a:t>Voting Rights Act of 1965:</a:t>
            </a:r>
          </a:p>
          <a:p>
            <a:pPr lvl="1"/>
            <a:r>
              <a:rPr lang="en-US" dirty="0" smtClean="0"/>
              <a:t>Eliminated literacy tests</a:t>
            </a:r>
          </a:p>
          <a:p>
            <a:pPr lvl="1"/>
            <a:r>
              <a:rPr lang="en-US" dirty="0" smtClean="0"/>
              <a:t>Use of voter registrars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270c81.medialib.glogster.com/media/95/95803e4927252b1ecc4a398baf5cc5ceb4ee1403dedd70fa4144a4a0d1a06a57/pic01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3528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Black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Watts Riots (1965):</a:t>
            </a:r>
          </a:p>
          <a:p>
            <a:pPr lvl="1"/>
            <a:r>
              <a:rPr lang="en-US" dirty="0" smtClean="0"/>
              <a:t>Changed the black struggle</a:t>
            </a:r>
          </a:p>
          <a:p>
            <a:pPr lvl="2"/>
            <a:r>
              <a:rPr lang="en-US" dirty="0" smtClean="0"/>
              <a:t>Separatism</a:t>
            </a:r>
          </a:p>
          <a:p>
            <a:pPr lvl="2"/>
            <a:r>
              <a:rPr lang="en-US" dirty="0" smtClean="0"/>
              <a:t>Militant </a:t>
            </a:r>
            <a:endParaRPr lang="en-US" dirty="0"/>
          </a:p>
          <a:p>
            <a:r>
              <a:rPr lang="en-US" dirty="0" smtClean="0"/>
              <a:t>Malcolm X:</a:t>
            </a:r>
          </a:p>
          <a:p>
            <a:pPr lvl="1"/>
            <a:r>
              <a:rPr lang="en-US" dirty="0" smtClean="0"/>
              <a:t>Nation of Islam</a:t>
            </a:r>
          </a:p>
          <a:p>
            <a:pPr lvl="1"/>
            <a:r>
              <a:rPr lang="en-US" dirty="0" smtClean="0"/>
              <a:t>Assassinated in 1965</a:t>
            </a:r>
            <a:endParaRPr lang="en-US" dirty="0"/>
          </a:p>
          <a:p>
            <a:r>
              <a:rPr lang="en-US" dirty="0" err="1" smtClean="0"/>
              <a:t>Stokely</a:t>
            </a:r>
            <a:r>
              <a:rPr lang="en-US" dirty="0" smtClean="0"/>
              <a:t> Carmichael:</a:t>
            </a:r>
          </a:p>
          <a:p>
            <a:pPr lvl="1"/>
            <a:r>
              <a:rPr lang="en-US" dirty="0" smtClean="0"/>
              <a:t>Leader of “snick,” Student Nonviolent Coordinating Committee </a:t>
            </a:r>
          </a:p>
          <a:p>
            <a:pPr lvl="1"/>
            <a:r>
              <a:rPr lang="en-US" dirty="0" smtClean="0"/>
              <a:t>Promoted Black Power</a:t>
            </a:r>
          </a:p>
          <a:p>
            <a:r>
              <a:rPr lang="en-US" dirty="0" smtClean="0"/>
              <a:t>As the 60s went on, more of a focus was on economic equality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wallbaber.com/wp-content/uploads/2012/11/Malcolm-X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0962"/>
            <a:ext cx="5789612" cy="36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1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Vietnam Vexations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Protests on college campuses</a:t>
            </a:r>
          </a:p>
          <a:p>
            <a:r>
              <a:rPr lang="en-US" dirty="0" smtClean="0"/>
              <a:t>Draft “dragged more and more young men off to the Southeast Asian slaughter pen”</a:t>
            </a:r>
            <a:endParaRPr lang="en-US" dirty="0"/>
          </a:p>
          <a:p>
            <a:r>
              <a:rPr lang="en-US" dirty="0" smtClean="0"/>
              <a:t>“Doves”</a:t>
            </a:r>
          </a:p>
          <a:p>
            <a:pPr lvl="1"/>
            <a:r>
              <a:rPr lang="en-US" dirty="0" smtClean="0"/>
              <a:t>Those that were against the war</a:t>
            </a:r>
          </a:p>
          <a:p>
            <a:r>
              <a:rPr lang="en-US" dirty="0" smtClean="0"/>
              <a:t>“Hawks”</a:t>
            </a:r>
          </a:p>
          <a:p>
            <a:pPr lvl="1"/>
            <a:r>
              <a:rPr lang="en-US" dirty="0" smtClean="0"/>
              <a:t>Those that supported the war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Topples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Tet</a:t>
            </a:r>
            <a:r>
              <a:rPr lang="en-US" dirty="0" smtClean="0"/>
              <a:t> Offensive:</a:t>
            </a:r>
          </a:p>
          <a:p>
            <a:pPr lvl="1"/>
            <a:r>
              <a:rPr lang="en-US" dirty="0" smtClean="0"/>
              <a:t>Attack by North Vietnam during the Vietnamese New Year</a:t>
            </a:r>
          </a:p>
          <a:p>
            <a:pPr lvl="1"/>
            <a:r>
              <a:rPr lang="en-US" dirty="0" smtClean="0"/>
              <a:t>Led to an increase of opposition to the US in the war</a:t>
            </a:r>
            <a:endParaRPr lang="en-US" dirty="0"/>
          </a:p>
          <a:p>
            <a:r>
              <a:rPr lang="en-US" dirty="0" smtClean="0"/>
              <a:t>Johnson declares he won’t run for re-election in 1968:</a:t>
            </a:r>
          </a:p>
          <a:p>
            <a:pPr lvl="1"/>
            <a:r>
              <a:rPr lang="en-US" dirty="0" smtClean="0"/>
              <a:t>Bobby Kennedy vied for the Democratic nomination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Stormy Sixties: 1960 – 1968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Presidential Sweepstakes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5, 1968:</a:t>
            </a:r>
          </a:p>
          <a:p>
            <a:pPr lvl="1"/>
            <a:r>
              <a:rPr lang="en-US" dirty="0" smtClean="0"/>
              <a:t>RFK was assassinated by </a:t>
            </a:r>
            <a:r>
              <a:rPr lang="en-US" dirty="0" err="1" smtClean="0"/>
              <a:t>Sirhan</a:t>
            </a:r>
            <a:r>
              <a:rPr lang="en-US" dirty="0" smtClean="0"/>
              <a:t> </a:t>
            </a:r>
            <a:r>
              <a:rPr lang="en-US" dirty="0" err="1" smtClean="0"/>
              <a:t>Sirhan</a:t>
            </a:r>
            <a:endParaRPr lang="en-US" dirty="0" smtClean="0"/>
          </a:p>
          <a:p>
            <a:r>
              <a:rPr lang="en-US" dirty="0" smtClean="0"/>
              <a:t>Democratic Convention (Chicago):</a:t>
            </a:r>
          </a:p>
          <a:p>
            <a:pPr lvl="1"/>
            <a:r>
              <a:rPr lang="en-US" dirty="0" smtClean="0"/>
              <a:t>Riots </a:t>
            </a:r>
            <a:endParaRPr lang="en-US" dirty="0"/>
          </a:p>
          <a:p>
            <a:r>
              <a:rPr lang="en-US" dirty="0" smtClean="0"/>
              <a:t>Republicans nominate Nixon and Agnew</a:t>
            </a:r>
          </a:p>
          <a:p>
            <a:r>
              <a:rPr lang="en-US" dirty="0" smtClean="0"/>
              <a:t>American Independent Party:</a:t>
            </a:r>
          </a:p>
          <a:p>
            <a:pPr lvl="1"/>
            <a:r>
              <a:rPr lang="en-US" dirty="0" smtClean="0"/>
              <a:t>George Wallace, former governor of AL</a:t>
            </a:r>
          </a:p>
          <a:p>
            <a:pPr lvl="1"/>
            <a:r>
              <a:rPr lang="en-US" dirty="0" smtClean="0"/>
              <a:t>Segregationist</a:t>
            </a:r>
          </a:p>
          <a:p>
            <a:pPr lvl="1"/>
            <a:r>
              <a:rPr lang="en-US" dirty="0" smtClean="0"/>
              <a:t>Favored escalating the Vietnam War</a:t>
            </a:r>
          </a:p>
          <a:p>
            <a:pPr lvl="1"/>
            <a:r>
              <a:rPr lang="en-US" dirty="0" smtClean="0"/>
              <a:t>Detested war protests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talkingpointsmemo.com/assets_c/2012/05/george-wallace-cropped-proto-custom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6210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Obituary of Lyndon Johnson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Vietnam War came at the expense of Great Society programs</a:t>
            </a:r>
          </a:p>
          <a:p>
            <a:pPr lvl="1"/>
            <a:r>
              <a:rPr lang="en-US" dirty="0" smtClean="0"/>
              <a:t>Money needed for Great Society was used on the war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36"/>
            <a:ext cx="42862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Cultural Upheaval of the 1960s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Clash of cultures</a:t>
            </a:r>
          </a:p>
          <a:p>
            <a:pPr lvl="1"/>
            <a:r>
              <a:rPr lang="en-US" dirty="0" smtClean="0"/>
              <a:t>Distrust of government, religions, superiors, etc.</a:t>
            </a:r>
            <a:endParaRPr lang="en-US" dirty="0"/>
          </a:p>
          <a:p>
            <a:r>
              <a:rPr lang="en-US" dirty="0" smtClean="0"/>
              <a:t>UC Berkeley:</a:t>
            </a:r>
          </a:p>
          <a:p>
            <a:pPr lvl="1"/>
            <a:r>
              <a:rPr lang="en-US" dirty="0" smtClean="0"/>
              <a:t>Free Speech Movement</a:t>
            </a:r>
          </a:p>
          <a:p>
            <a:pPr lvl="1"/>
            <a:r>
              <a:rPr lang="en-US" dirty="0" smtClean="0"/>
              <a:t>Objected to not being allowed to use school grounds for political debate</a:t>
            </a:r>
            <a:endParaRPr lang="en-US" dirty="0"/>
          </a:p>
          <a:p>
            <a:r>
              <a:rPr lang="en-US" dirty="0" smtClean="0"/>
              <a:t>Students for a Democratic Society (SDS):</a:t>
            </a:r>
          </a:p>
          <a:p>
            <a:pPr lvl="1"/>
            <a:r>
              <a:rPr lang="en-US" dirty="0" smtClean="0"/>
              <a:t>Antiwar activists that used terrorism by the end of the 60s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sds-1960s.org/button-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78202"/>
            <a:ext cx="2895600" cy="29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16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Kennedy’s “New Frontier”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3200" dirty="0" smtClean="0"/>
              <a:t>New Frontier – urban renewal, civil rights, health care </a:t>
            </a:r>
            <a:r>
              <a:rPr lang="en-US" dirty="0" smtClean="0"/>
              <a:t>Cabinet:</a:t>
            </a:r>
          </a:p>
          <a:p>
            <a:pPr lvl="1"/>
            <a:r>
              <a:rPr lang="en-US" dirty="0" smtClean="0"/>
              <a:t>Attorney General:</a:t>
            </a:r>
          </a:p>
          <a:p>
            <a:pPr lvl="2"/>
            <a:r>
              <a:rPr lang="en-US" dirty="0" smtClean="0"/>
              <a:t>Brother Bobby</a:t>
            </a:r>
          </a:p>
          <a:p>
            <a:pPr lvl="1"/>
            <a:r>
              <a:rPr lang="en-US" dirty="0" smtClean="0"/>
              <a:t>Defense:</a:t>
            </a:r>
          </a:p>
          <a:p>
            <a:pPr lvl="2"/>
            <a:r>
              <a:rPr lang="en-US" dirty="0" smtClean="0"/>
              <a:t>Robert McNamara </a:t>
            </a:r>
          </a:p>
          <a:p>
            <a:r>
              <a:rPr lang="en-US" dirty="0" smtClean="0"/>
              <a:t>Peace Corps:</a:t>
            </a:r>
          </a:p>
          <a:p>
            <a:pPr lvl="1"/>
            <a:r>
              <a:rPr lang="en-US" dirty="0" smtClean="0"/>
              <a:t>Young Americans would bring “American skills to underdeveloped countries.”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436" name="Picture 4" descr="http://upload.wikimedia.org/wikipedia/commons/thumb/2/2b/Robert_McNamara_official_portrait.jpg/220px-Robert_McNamara_official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"/>
            <a:ext cx="3413760" cy="4267200"/>
          </a:xfrm>
          <a:prstGeom prst="rect">
            <a:avLst/>
          </a:prstGeom>
          <a:noFill/>
        </p:spPr>
      </p:pic>
      <p:pic>
        <p:nvPicPr>
          <p:cNvPr id="18434" name="Picture 2" descr="http://www.gwu.edu/~erpapers/teachinger/images/peacecor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799"/>
            <a:ext cx="4267200" cy="4077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8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Frontier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Economy:</a:t>
            </a:r>
          </a:p>
          <a:p>
            <a:pPr lvl="1"/>
            <a:r>
              <a:rPr lang="en-US" dirty="0" smtClean="0"/>
              <a:t>Tax </a:t>
            </a:r>
            <a:r>
              <a:rPr lang="en-US" dirty="0"/>
              <a:t>c</a:t>
            </a:r>
            <a:r>
              <a:rPr lang="en-US" dirty="0" smtClean="0"/>
              <a:t>uts to help stimulate the economy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Space Program:</a:t>
            </a:r>
          </a:p>
          <a:p>
            <a:pPr lvl="1"/>
            <a:r>
              <a:rPr lang="en-US" dirty="0" smtClean="0"/>
              <a:t>Billions of dollars spent to get a man on the moon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allyouneedtoknow.org/wp-content/uploads/2011/07/nasa-space-program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3886200"/>
            <a:ext cx="2971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1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Rumblings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August, 1961:</a:t>
            </a:r>
          </a:p>
          <a:p>
            <a:pPr lvl="1"/>
            <a:r>
              <a:rPr lang="en-US" dirty="0" smtClean="0"/>
              <a:t>Construction of the Berlin Wall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Trade Expansion Act (1962):</a:t>
            </a:r>
          </a:p>
          <a:p>
            <a:pPr lvl="1"/>
            <a:r>
              <a:rPr lang="en-US" dirty="0" smtClean="0"/>
              <a:t>Tariff cuts to help increase trade with “Common Market Countries”</a:t>
            </a:r>
            <a:endParaRPr lang="en-US" dirty="0"/>
          </a:p>
          <a:p>
            <a:pPr lvl="1"/>
            <a:r>
              <a:rPr lang="en-US" dirty="0" smtClean="0"/>
              <a:t>Sounds like?????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http://www.germany.info/contentblob/2158458/Galeriebild_gross/331330/Timeline_Construction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"/>
            <a:ext cx="5715000" cy="439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9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Flare-ups and “Flexible Response”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Civil War in Laos</a:t>
            </a:r>
          </a:p>
          <a:p>
            <a:pPr lvl="1"/>
            <a:r>
              <a:rPr lang="en-US" dirty="0" smtClean="0"/>
              <a:t>Fear of communism spreading</a:t>
            </a:r>
            <a:endParaRPr lang="en-US" dirty="0"/>
          </a:p>
          <a:p>
            <a:r>
              <a:rPr lang="en-US" dirty="0" smtClean="0"/>
              <a:t>“Massive Retaliation”</a:t>
            </a:r>
          </a:p>
          <a:p>
            <a:pPr lvl="1"/>
            <a:r>
              <a:rPr lang="en-US" dirty="0" smtClean="0"/>
              <a:t>Secretary Dulles</a:t>
            </a:r>
            <a:endParaRPr lang="en-US" dirty="0"/>
          </a:p>
          <a:p>
            <a:r>
              <a:rPr lang="en-US" dirty="0" smtClean="0"/>
              <a:t>“Flexible Response”</a:t>
            </a:r>
          </a:p>
          <a:p>
            <a:pPr lvl="1"/>
            <a:r>
              <a:rPr lang="en-US" dirty="0" smtClean="0"/>
              <a:t>Robert McNamara</a:t>
            </a:r>
          </a:p>
          <a:p>
            <a:pPr lvl="1"/>
            <a:r>
              <a:rPr lang="en-US" dirty="0" smtClean="0"/>
              <a:t>Variety of options to use in a crisis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upload.wikimedia.org/wikipedia/commons/thumb/6/6a/US_Army_Green_Berets_DF-SD-02-02957.JPEG/220px-US_Army_Green_Berets_DF-SD-02-029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492497" cy="2286000"/>
          </a:xfrm>
          <a:prstGeom prst="rect">
            <a:avLst/>
          </a:prstGeom>
          <a:noFill/>
        </p:spPr>
      </p:pic>
      <p:pic>
        <p:nvPicPr>
          <p:cNvPr id="15364" name="Picture 4" descr="http://geology.com/world/laos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385" y="1143000"/>
            <a:ext cx="4039615" cy="533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7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Stepping into the Vietnam Quagmire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1954: Fall of </a:t>
            </a:r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endParaRPr lang="en-US" dirty="0" smtClean="0"/>
          </a:p>
          <a:p>
            <a:pPr lvl="1"/>
            <a:r>
              <a:rPr lang="en-US" dirty="0" smtClean="0"/>
              <a:t>France leaves Vietnam, US increases presence </a:t>
            </a:r>
          </a:p>
          <a:p>
            <a:r>
              <a:rPr lang="en-US" dirty="0" smtClean="0"/>
              <a:t>Diem: Leader of South Vietnam</a:t>
            </a:r>
          </a:p>
          <a:p>
            <a:r>
              <a:rPr lang="en-US" dirty="0" smtClean="0"/>
              <a:t>1961, JFK increases troops in Vietnam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 descr="http://www.dienbienphutours.com/Vietnam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"/>
            <a:ext cx="4171950" cy="613095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990600" y="1066800"/>
            <a:ext cx="3048000" cy="1447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/>
          <a:lstStyle/>
          <a:p>
            <a:pPr algn="ctr"/>
            <a:r>
              <a:rPr lang="en-US" dirty="0" smtClean="0"/>
              <a:t>Cuban Confrontations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Alliance for Progress:</a:t>
            </a:r>
          </a:p>
          <a:p>
            <a:pPr lvl="1"/>
            <a:r>
              <a:rPr lang="en-US" dirty="0" smtClean="0"/>
              <a:t>“Marshall Plan for Latin America”</a:t>
            </a:r>
            <a:endParaRPr lang="en-US" dirty="0"/>
          </a:p>
          <a:p>
            <a:r>
              <a:rPr lang="en-US" dirty="0" smtClean="0"/>
              <a:t>Bay of Pigs</a:t>
            </a:r>
          </a:p>
          <a:p>
            <a:pPr lvl="1"/>
            <a:r>
              <a:rPr lang="en-US" dirty="0" smtClean="0"/>
              <a:t>CIA-backed plan from Ike’s administration</a:t>
            </a:r>
          </a:p>
          <a:p>
            <a:pPr lvl="1"/>
            <a:r>
              <a:rPr lang="en-US" dirty="0" smtClean="0"/>
              <a:t>Cuban rebels attempted to overthrow Cuban government, US didn’t provide aid</a:t>
            </a:r>
            <a:endParaRPr lang="en-US" dirty="0"/>
          </a:p>
          <a:p>
            <a:r>
              <a:rPr lang="en-US" dirty="0" smtClean="0"/>
              <a:t>Cuban Missile Crisis</a:t>
            </a:r>
          </a:p>
          <a:p>
            <a:pPr lvl="1"/>
            <a:r>
              <a:rPr lang="en-US" dirty="0" smtClean="0"/>
              <a:t>October 1962</a:t>
            </a:r>
          </a:p>
          <a:p>
            <a:pPr lvl="1"/>
            <a:r>
              <a:rPr lang="en-US" dirty="0" smtClean="0"/>
              <a:t>Soviet Union installed nukes in Cuba</a:t>
            </a:r>
          </a:p>
          <a:p>
            <a:pPr lvl="1"/>
            <a:r>
              <a:rPr lang="en-US" dirty="0" smtClean="0"/>
              <a:t>JFK instilled a quarantine</a:t>
            </a:r>
          </a:p>
          <a:p>
            <a:r>
              <a:rPr lang="en-US" dirty="0" smtClean="0"/>
              <a:t>Crisis ended when:</a:t>
            </a:r>
          </a:p>
          <a:p>
            <a:pPr lvl="1"/>
            <a:r>
              <a:rPr lang="en-US" dirty="0" smtClean="0"/>
              <a:t>US ended quarantine, promised not to invade Cuba</a:t>
            </a:r>
          </a:p>
          <a:p>
            <a:pPr lvl="1"/>
            <a:r>
              <a:rPr lang="en-US" dirty="0" smtClean="0"/>
              <a:t>US removed missiles from Turkey</a:t>
            </a:r>
          </a:p>
          <a:p>
            <a:r>
              <a:rPr lang="en-US" dirty="0" smtClean="0"/>
              <a:t>Impact?</a:t>
            </a:r>
          </a:p>
          <a:p>
            <a:pPr lvl="1"/>
            <a:r>
              <a:rPr lang="en-US" dirty="0" smtClean="0"/>
              <a:t>Closest two sides ever came to war</a:t>
            </a:r>
          </a:p>
          <a:p>
            <a:pPr lvl="1"/>
            <a:r>
              <a:rPr lang="en-US" dirty="0" smtClean="0"/>
              <a:t>“Hot-line” established</a:t>
            </a:r>
          </a:p>
          <a:p>
            <a:pPr lvl="1"/>
            <a:r>
              <a:rPr lang="en-US" dirty="0" smtClean="0"/>
              <a:t>Beginning of détente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upload.wikimedia.org/wikipedia/commons/thumb/7/78/BayofPigs.jpg/300px-BayofPi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7481448" cy="2743200"/>
          </a:xfrm>
          <a:prstGeom prst="rect">
            <a:avLst/>
          </a:prstGeom>
          <a:noFill/>
        </p:spPr>
      </p:pic>
      <p:pic>
        <p:nvPicPr>
          <p:cNvPr id="13316" name="Picture 4" descr="http://timeglobalspin.files.wordpress.com/2012/10/001079.jpg?w=7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3403600"/>
          </a:xfrm>
          <a:prstGeom prst="rect">
            <a:avLst/>
          </a:prstGeom>
          <a:noFill/>
        </p:spPr>
      </p:pic>
      <p:pic>
        <p:nvPicPr>
          <p:cNvPr id="13318" name="Picture 6" descr="http://launiusr.files.wordpress.com/2011/07/cuban_missile_crisis_carto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0"/>
            <a:ext cx="5221177" cy="3505200"/>
          </a:xfrm>
          <a:prstGeom prst="rect">
            <a:avLst/>
          </a:prstGeom>
          <a:noFill/>
        </p:spPr>
      </p:pic>
      <p:pic>
        <p:nvPicPr>
          <p:cNvPr id="13320" name="Picture 8" descr="http://blogs.cfr.org/lindsay/files/2012/10/Cuban-Missile-Crisis-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8548253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Struggle for 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9248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Sit-ins</a:t>
            </a:r>
          </a:p>
          <a:p>
            <a:r>
              <a:rPr lang="en-US" dirty="0" smtClean="0"/>
              <a:t>Freedom Rides:</a:t>
            </a:r>
          </a:p>
          <a:p>
            <a:pPr lvl="1"/>
            <a:r>
              <a:rPr lang="en-US" dirty="0" smtClean="0"/>
              <a:t>Federal government provides protection</a:t>
            </a:r>
            <a:endParaRPr lang="en-US" dirty="0"/>
          </a:p>
          <a:p>
            <a:r>
              <a:rPr lang="en-US" dirty="0" smtClean="0"/>
              <a:t>FBI wiretapped MLK Jr. </a:t>
            </a:r>
          </a:p>
          <a:p>
            <a:r>
              <a:rPr lang="en-US" dirty="0" smtClean="0"/>
              <a:t>“Ole Miss”</a:t>
            </a:r>
          </a:p>
          <a:p>
            <a:pPr lvl="1"/>
            <a:r>
              <a:rPr lang="en-US" dirty="0" smtClean="0"/>
              <a:t>Kennedy sent 400 troops to register James Meredith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://i.usatoday.net/news/_photos/2010/01/31/sitinx-topper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495800" cy="2286001"/>
          </a:xfrm>
          <a:prstGeom prst="rect">
            <a:avLst/>
          </a:prstGeom>
          <a:noFill/>
        </p:spPr>
      </p:pic>
      <p:pic>
        <p:nvPicPr>
          <p:cNvPr id="12292" name="Picture 4" descr="http://www.ibiblio.org/sncc/pictures/FreedomRides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4191000" cy="4254822"/>
          </a:xfrm>
          <a:prstGeom prst="rect">
            <a:avLst/>
          </a:prstGeom>
          <a:noFill/>
        </p:spPr>
      </p:pic>
      <p:pic>
        <p:nvPicPr>
          <p:cNvPr id="12294" name="Picture 6" descr="http://media.npr.org/assets/img/2012/09/28/meredith_1_sq-fd2f40d6673445d1e95b0edadb00fa701f1d3733-s6-c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3810000" cy="381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9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540</TotalTime>
  <Words>819</Words>
  <Application>Microsoft Office PowerPoint</Application>
  <PresentationFormat>On-screen Show (4:3)</PresentationFormat>
  <Paragraphs>230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www.Apushreview.com</vt:lpstr>
      <vt:lpstr>Chapter 38</vt:lpstr>
      <vt:lpstr>Kennedy’s “New Frontier” Spirit</vt:lpstr>
      <vt:lpstr>The New Frontier at Home</vt:lpstr>
      <vt:lpstr>Rumblings in Europe</vt:lpstr>
      <vt:lpstr>Foreign Flare-ups and “Flexible Response”</vt:lpstr>
      <vt:lpstr>Stepping into the Vietnam Quagmire</vt:lpstr>
      <vt:lpstr>Cuban Confrontations</vt:lpstr>
      <vt:lpstr>The Struggle for Civil Rights</vt:lpstr>
      <vt:lpstr>Struggle Continued</vt:lpstr>
      <vt:lpstr>The LBJ Brand on the Presidency</vt:lpstr>
      <vt:lpstr>LBJ Continued</vt:lpstr>
      <vt:lpstr>Johnson Battles Goldwater in 1964</vt:lpstr>
      <vt:lpstr>The Great Society Congress</vt:lpstr>
      <vt:lpstr>Johnson Continued</vt:lpstr>
      <vt:lpstr>Battling for black rights</vt:lpstr>
      <vt:lpstr>Black Power</vt:lpstr>
      <vt:lpstr>Vietnam Vexations</vt:lpstr>
      <vt:lpstr>Vietnam Topples Johnson</vt:lpstr>
      <vt:lpstr>The Presidential Sweepstakes of 1968</vt:lpstr>
      <vt:lpstr>The Obituary of Lyndon Johnson</vt:lpstr>
      <vt:lpstr>The Cultural Upheaval of the 1960s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38</dc:title>
  <dc:creator>Adam Norris</dc:creator>
  <cp:lastModifiedBy>Adam Norris</cp:lastModifiedBy>
  <cp:revision>35</cp:revision>
  <dcterms:created xsi:type="dcterms:W3CDTF">2013-04-28T19:42:10Z</dcterms:created>
  <dcterms:modified xsi:type="dcterms:W3CDTF">2013-05-12T02:22:15Z</dcterms:modified>
</cp:coreProperties>
</file>