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63" r:id="rId6"/>
    <p:sldId id="264" r:id="rId7"/>
    <p:sldId id="259" r:id="rId8"/>
    <p:sldId id="265" r:id="rId9"/>
    <p:sldId id="260" r:id="rId10"/>
    <p:sldId id="266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735B-F954-4390-B09C-76A35C534D3F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F9C3-8FFB-464D-AB05-F30A61B64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1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95567-12D0-4D3A-B8DC-2E5CD353B07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AF01E-18FF-4092-9BB4-8019E183740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7CD38F-2AD2-47F8-A6FA-65C8F2F21400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F01FA4-1575-4929-B8D1-2DA5FAA5CE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Chapters 1-2 </a:t>
            </a:r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 (Lord Baltimore) Proprietorship </a:t>
            </a:r>
          </a:p>
          <a:p>
            <a:r>
              <a:rPr lang="en-US" dirty="0" smtClean="0"/>
              <a:t>Acts of Toleration – guarantees religious toleration to all Christians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Not to Jews</a:t>
            </a:r>
            <a:endParaRPr lang="en-US" dirty="0" smtClean="0"/>
          </a:p>
          <a:p>
            <a:r>
              <a:rPr lang="en-US" dirty="0" smtClean="0"/>
              <a:t>Indentured Servants: Worked a period of 5-7 years in exchange for passage to America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and VA key 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u="sng" dirty="0" smtClean="0"/>
              <a:t>Georgia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Last of the original 13 colonies formed in 1733 originally as a </a:t>
            </a:r>
            <a:r>
              <a:rPr lang="en-US" b="1" dirty="0" smtClean="0">
                <a:latin typeface="Times New Roman" pitchFamily="18" charset="0"/>
              </a:rPr>
              <a:t>buffer</a:t>
            </a:r>
            <a:r>
              <a:rPr lang="en-US" dirty="0" smtClean="0">
                <a:latin typeface="Times New Roman" pitchFamily="18" charset="0"/>
              </a:rPr>
              <a:t> between aristocratic South Carolina and Spanish Florida and French Louisiana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Also a penal colony for debtors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u="sng" dirty="0" smtClean="0">
                <a:latin typeface="Times New Roman" pitchFamily="18" charset="0"/>
              </a:rPr>
              <a:t>James Oglethorpe</a:t>
            </a:r>
            <a:r>
              <a:rPr lang="en-US" dirty="0" smtClean="0">
                <a:latin typeface="Times New Roman" pitchFamily="18" charset="0"/>
              </a:rPr>
              <a:t> became the leading statesman in Georgia, </a:t>
            </a:r>
            <a:r>
              <a:rPr lang="en-US" dirty="0" smtClean="0">
                <a:latin typeface="Times New Roman" pitchFamily="18" charset="0"/>
              </a:rPr>
              <a:t>repelled </a:t>
            </a:r>
            <a:r>
              <a:rPr lang="en-US" dirty="0" smtClean="0">
                <a:latin typeface="Times New Roman" pitchFamily="18" charset="0"/>
              </a:rPr>
              <a:t>Spanish </a:t>
            </a:r>
            <a:r>
              <a:rPr lang="en-US" dirty="0" smtClean="0">
                <a:latin typeface="Times New Roman" pitchFamily="18" charset="0"/>
              </a:rPr>
              <a:t>attacks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Later, in 1750, Georgia adopts the plantation system modeled after SC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Georgia: The Buffer Colony</a:t>
            </a:r>
          </a:p>
        </p:txBody>
      </p:sp>
      <p:pic>
        <p:nvPicPr>
          <p:cNvPr id="24581" name="Picture 5" descr="http://mapoftheunitedstates.files.wordpress.com/2008/03/american_colonies_1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5029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</a:t>
            </a:r>
            <a:r>
              <a:rPr lang="en-US" sz="3200" dirty="0" smtClean="0"/>
              <a:t>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/>
              <a:t>Help spread the word</a:t>
            </a:r>
            <a:endParaRPr lang="en-US" sz="3200" dirty="0"/>
          </a:p>
          <a:p>
            <a:r>
              <a:rPr lang="en-US" dirty="0" smtClean="0"/>
              <a:t>Questions? Comments?</a:t>
            </a:r>
            <a:r>
              <a:rPr lang="en-US" dirty="0"/>
              <a:t> Ideas for videos?</a:t>
            </a:r>
          </a:p>
          <a:p>
            <a:pPr lvl="1"/>
            <a:r>
              <a:rPr lang="en-US" dirty="0" smtClean="0"/>
              <a:t>Email or leave in comments</a:t>
            </a:r>
          </a:p>
        </p:txBody>
      </p:sp>
      <p:sp>
        <p:nvSpPr>
          <p:cNvPr id="4" name="Down Arrow 3"/>
          <p:cNvSpPr/>
          <p:nvPr/>
        </p:nvSpPr>
        <p:spPr>
          <a:xfrm rot="1040524">
            <a:off x="1066800" y="4114800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1026" name="Picture 2" descr="https://encrypted-tbn0.gstatic.com/images?q=tbn:ANd9GcRufkaAOBB-cx5m9UEz2dyFsT4I56eg5qLWb6W2OV2t8AIvSaBwgtfzMrND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69722"/>
            <a:ext cx="2438400" cy="301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400800" y="2971800"/>
            <a:ext cx="2514600" cy="1981200"/>
          </a:xfrm>
          <a:prstGeom prst="wedgeRoundRectCallout">
            <a:avLst>
              <a:gd name="adj1" fmla="val -72624"/>
              <a:gd name="adj2" fmla="val 56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Subscribe for APUSH nuggets of wisdom!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0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Exploration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#1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</a:pPr>
            <a:r>
              <a:rPr lang="en-US" dirty="0" smtClean="0"/>
              <a:t>European demand for more and cheaper products</a:t>
            </a:r>
          </a:p>
          <a:p>
            <a:pPr marL="381000" indent="-381000">
              <a:lnSpc>
                <a:spcPct val="80000"/>
              </a:lnSpc>
            </a:pPr>
            <a:endParaRPr lang="en-US" dirty="0" smtClean="0"/>
          </a:p>
          <a:p>
            <a:pPr marL="381000" indent="-381000">
              <a:lnSpc>
                <a:spcPct val="80000"/>
              </a:lnSpc>
            </a:pPr>
            <a:r>
              <a:rPr lang="en-US" dirty="0" smtClean="0"/>
              <a:t>Search </a:t>
            </a:r>
            <a:r>
              <a:rPr lang="en-US" dirty="0" smtClean="0"/>
              <a:t>for New Routes to the East- Ottomans had a monopoly on trade routes</a:t>
            </a:r>
          </a:p>
          <a:p>
            <a:pPr marL="381000" indent="-381000">
              <a:lnSpc>
                <a:spcPct val="80000"/>
              </a:lnSpc>
            </a:pPr>
            <a:endParaRPr lang="en-US" dirty="0" smtClean="0"/>
          </a:p>
          <a:p>
            <a:pPr marL="381000" indent="-381000">
              <a:lnSpc>
                <a:spcPct val="80000"/>
              </a:lnSpc>
            </a:pPr>
            <a:r>
              <a:rPr lang="en-US" dirty="0" smtClean="0"/>
              <a:t>The 3 G’s- “</a:t>
            </a:r>
            <a:r>
              <a:rPr lang="en-US" b="1" i="1" u="sng" dirty="0" smtClean="0"/>
              <a:t>Gold, Glory, Gospel</a:t>
            </a:r>
            <a:r>
              <a:rPr lang="en-US" dirty="0" smtClean="0"/>
              <a:t>” (Explorers wanted Gold and Glory/ missionaries wanted to convert Natives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Exploration of New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80000"/>
              </a:lnSpc>
            </a:pPr>
            <a:r>
              <a:rPr lang="en-US" sz="2600" dirty="0" smtClean="0"/>
              <a:t>Slave Trade needed for sugar plantations in the West Indies</a:t>
            </a:r>
          </a:p>
          <a:p>
            <a:pPr marL="381000" indent="-381000">
              <a:lnSpc>
                <a:spcPct val="80000"/>
              </a:lnSpc>
            </a:pPr>
            <a:r>
              <a:rPr lang="en-US" sz="2600" dirty="0" smtClean="0"/>
              <a:t>Spread of disease- Again, “Guns, Germs, and Steel” killed 90% of population</a:t>
            </a:r>
          </a:p>
          <a:p>
            <a:pPr marL="381000" indent="-381000">
              <a:lnSpc>
                <a:spcPct val="80000"/>
              </a:lnSpc>
            </a:pPr>
            <a:r>
              <a:rPr lang="en-US" sz="2600" dirty="0" smtClean="0"/>
              <a:t>Conflicting Claims- many European nations claimed the same area based on similar explorations</a:t>
            </a:r>
          </a:p>
          <a:p>
            <a:pPr marL="800100" lvl="1" indent="-342900">
              <a:lnSpc>
                <a:spcPct val="80000"/>
              </a:lnSpc>
              <a:buFontTx/>
              <a:buAutoNum type="alphaLcParenR"/>
            </a:pPr>
            <a:r>
              <a:rPr lang="en-US" sz="2000" dirty="0" smtClean="0"/>
              <a:t>Papal Line of Demarcation (1493)- Pope Alexander VI divided the </a:t>
            </a:r>
            <a:r>
              <a:rPr lang="en-US" sz="2000" dirty="0" smtClean="0"/>
              <a:t>“new world</a:t>
            </a:r>
            <a:r>
              <a:rPr lang="en-US" sz="2000" dirty="0" smtClean="0"/>
              <a:t>” between Spain and Portugal</a:t>
            </a:r>
          </a:p>
          <a:p>
            <a:pPr marL="800100" lvl="1" indent="-342900">
              <a:lnSpc>
                <a:spcPct val="80000"/>
              </a:lnSpc>
              <a:buFontTx/>
              <a:buAutoNum type="alphaLcParenR"/>
            </a:pPr>
            <a:r>
              <a:rPr lang="en-US" sz="2000" dirty="0" smtClean="0"/>
              <a:t>Treaty of </a:t>
            </a:r>
            <a:r>
              <a:rPr lang="en-US" sz="2000" dirty="0" err="1" smtClean="0"/>
              <a:t>Tordesilla</a:t>
            </a:r>
            <a:r>
              <a:rPr lang="en-US" sz="2000" dirty="0" smtClean="0"/>
              <a:t> (1494), which gave most of the </a:t>
            </a:r>
            <a:r>
              <a:rPr lang="en-US" sz="2000" dirty="0" smtClean="0"/>
              <a:t>“new world</a:t>
            </a:r>
            <a:r>
              <a:rPr lang="en-US" sz="2000" dirty="0" smtClean="0"/>
              <a:t>” in the Americas except Brazil to Spain.  </a:t>
            </a:r>
          </a:p>
          <a:p>
            <a:r>
              <a:rPr lang="en-US" dirty="0" smtClean="0"/>
              <a:t>The Colombian Exchange:</a:t>
            </a:r>
          </a:p>
          <a:p>
            <a:pPr lvl="1"/>
            <a:r>
              <a:rPr lang="en-US" dirty="0" smtClean="0"/>
              <a:t>Dramatically widespread exchange of animal, plants, culture (including slaves), diseases, and ideas between the Eastern and Western hemispheres. </a:t>
            </a:r>
          </a:p>
          <a:p>
            <a:pPr lvl="1"/>
            <a:r>
              <a:rPr lang="en-US" dirty="0" smtClean="0"/>
              <a:t>Effects: Cultural Diffusion, changes two worlds forever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Exploration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4244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745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i="1" u="sng" dirty="0" smtClean="0"/>
              <a:t>Encomienda System</a:t>
            </a:r>
            <a:r>
              <a:rPr lang="en-US" sz="2400" dirty="0" smtClean="0"/>
              <a:t> - allowed the government to “commend”, or give, Indians </a:t>
            </a:r>
            <a:r>
              <a:rPr lang="en-US" sz="2400" dirty="0" smtClean="0"/>
              <a:t>and land to </a:t>
            </a:r>
            <a:r>
              <a:rPr lang="en-US" sz="2400" dirty="0" smtClean="0"/>
              <a:t>certain colonists in return for the promise to try to Christianize </a:t>
            </a:r>
            <a:r>
              <a:rPr lang="en-US" sz="2400" dirty="0" smtClean="0"/>
              <a:t>them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It </a:t>
            </a:r>
            <a:r>
              <a:rPr lang="en-US" sz="2200" dirty="0" smtClean="0"/>
              <a:t>really was slavery.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“</a:t>
            </a:r>
            <a:r>
              <a:rPr lang="en-US" sz="2400" b="1" i="1" u="sng" dirty="0" smtClean="0"/>
              <a:t>Black Legend</a:t>
            </a:r>
            <a:r>
              <a:rPr lang="en-US" sz="2400" dirty="0" smtClean="0"/>
              <a:t>”- false concept held that the conquerors merely tortured and killed the Indians, stole their gold, infected them with smallpox, and left little but misery behind.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Somewhat true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They </a:t>
            </a:r>
            <a:r>
              <a:rPr lang="en-US" sz="2400" dirty="0" smtClean="0"/>
              <a:t>grafted their culture, laws, religion, and language into the native societies.  This laid the foundation for the modern- day Spanish speaking nations.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Spanish also incorporated indigenous culture with their own, rather than </a:t>
            </a:r>
            <a:r>
              <a:rPr lang="en-US" sz="2400" b="1" u="sng" dirty="0" smtClean="0"/>
              <a:t>isolating and shunning the Indians as the English </a:t>
            </a:r>
            <a:r>
              <a:rPr lang="en-US" sz="2400" b="1" u="sng" dirty="0" smtClean="0"/>
              <a:t>did</a:t>
            </a:r>
          </a:p>
          <a:p>
            <a:pPr lvl="1">
              <a:lnSpc>
                <a:spcPct val="80000"/>
              </a:lnSpc>
            </a:pPr>
            <a:r>
              <a:rPr lang="en-US" sz="2200" u="sng" dirty="0" smtClean="0"/>
              <a:t>Intermarriage</a:t>
            </a:r>
            <a:endParaRPr lang="en-US" sz="2200" u="sng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Spain Builds an Empire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Planting of English America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Spanish Armada is defeated by England; England emerges as a naval power</a:t>
            </a:r>
          </a:p>
          <a:p>
            <a:pPr lvl="1"/>
            <a:r>
              <a:rPr lang="en-US" dirty="0" smtClean="0"/>
              <a:t>Also brings a Protestant nation to the forefront (Spain was Catholic)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Emerges</a:t>
            </a:r>
            <a:endParaRPr lang="en-US" dirty="0"/>
          </a:p>
        </p:txBody>
      </p:sp>
      <p:pic>
        <p:nvPicPr>
          <p:cNvPr id="1026" name="Picture 2" descr="https://encrypted-tbn2.google.com/images?q=tbn:ANd9GcQFtTWSsgxhpg7vr02eVOg7Gauusz2-q_zE_SZqFTNh_s18tnUN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257800" cy="62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05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Types of Colonies: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i="1" u="sng" dirty="0" smtClean="0">
                <a:latin typeface="Times New Roman" pitchFamily="18" charset="0"/>
              </a:rPr>
              <a:t>Charter-</a:t>
            </a: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 lvl="3">
              <a:lnSpc>
                <a:spcPct val="90000"/>
              </a:lnSpc>
            </a:pPr>
            <a:r>
              <a:rPr lang="en-US" sz="2600" dirty="0" smtClean="0">
                <a:latin typeface="Times New Roman" pitchFamily="18" charset="0"/>
              </a:rPr>
              <a:t>chartered trading companies made up of stock- holders who shared both the profits and the losses of the colonies (</a:t>
            </a:r>
            <a:r>
              <a:rPr lang="en-US" sz="2600" b="1" i="1" u="sng" dirty="0" smtClean="0">
                <a:latin typeface="Times New Roman" pitchFamily="18" charset="0"/>
              </a:rPr>
              <a:t>Virginia</a:t>
            </a:r>
            <a:r>
              <a:rPr lang="en-US" sz="2600" dirty="0" smtClean="0">
                <a:latin typeface="Times New Roman" pitchFamily="18" charset="0"/>
              </a:rPr>
              <a:t>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i="1" u="sng" dirty="0" smtClean="0">
                <a:latin typeface="Times New Roman" pitchFamily="18" charset="0"/>
              </a:rPr>
              <a:t>Proprietorships-</a:t>
            </a: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 lvl="3">
              <a:lnSpc>
                <a:spcPct val="90000"/>
              </a:lnSpc>
            </a:pPr>
            <a:r>
              <a:rPr lang="en-US" sz="2600" dirty="0" smtClean="0">
                <a:latin typeface="Times New Roman" pitchFamily="18" charset="0"/>
              </a:rPr>
              <a:t>Royal grant of land to Royal favorites (</a:t>
            </a:r>
            <a:r>
              <a:rPr lang="en-US" sz="2600" b="1" i="1" u="sng" dirty="0" smtClean="0">
                <a:latin typeface="Times New Roman" pitchFamily="18" charset="0"/>
              </a:rPr>
              <a:t>Maryland-</a:t>
            </a:r>
            <a:r>
              <a:rPr lang="en-US" sz="2600" dirty="0" smtClean="0">
                <a:latin typeface="Times New Roman" pitchFamily="18" charset="0"/>
              </a:rPr>
              <a:t> Lord Baltimore)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i="1" u="sng" dirty="0" smtClean="0">
                <a:latin typeface="Times New Roman" pitchFamily="18" charset="0"/>
              </a:rPr>
              <a:t>Royal-</a:t>
            </a: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 lvl="3">
              <a:lnSpc>
                <a:spcPct val="90000"/>
              </a:lnSpc>
            </a:pPr>
            <a:r>
              <a:rPr lang="en-US" sz="2600" dirty="0" smtClean="0">
                <a:latin typeface="Times New Roman" pitchFamily="18" charset="0"/>
              </a:rPr>
              <a:t>ruled by the Crown of England (</a:t>
            </a:r>
            <a:r>
              <a:rPr lang="en-US" sz="2600" b="1" i="1" u="sng" dirty="0" smtClean="0">
                <a:latin typeface="Times New Roman" pitchFamily="18" charset="0"/>
              </a:rPr>
              <a:t>Georgia</a:t>
            </a:r>
            <a:r>
              <a:rPr lang="en-US" sz="2600" dirty="0" smtClean="0">
                <a:latin typeface="Times New Roman" pitchFamily="18" charset="0"/>
              </a:rPr>
              <a:t>)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English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Made up of Virginia and </a:t>
            </a:r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Indentured servants were early labor source until Bacon’s Rebellion</a:t>
            </a:r>
            <a:endParaRPr lang="en-US" dirty="0" smtClean="0"/>
          </a:p>
          <a:p>
            <a:r>
              <a:rPr lang="en-US" dirty="0" smtClean="0"/>
              <a:t>John Rolfe (Jamestown) introduces tobacco and saves colony</a:t>
            </a:r>
          </a:p>
          <a:p>
            <a:r>
              <a:rPr lang="en-US" dirty="0" smtClean="0">
                <a:latin typeface="Times New Roman" pitchFamily="18" charset="0"/>
              </a:rPr>
              <a:t>Representative self- government- 1619-  </a:t>
            </a:r>
            <a:r>
              <a:rPr lang="en-US" b="1" dirty="0" smtClean="0">
                <a:latin typeface="Times New Roman" pitchFamily="18" charset="0"/>
              </a:rPr>
              <a:t>House of Burgesses (Early form of self-government)</a:t>
            </a:r>
            <a:endParaRPr lang="en-US" dirty="0" smtClean="0"/>
          </a:p>
          <a:p>
            <a:r>
              <a:rPr lang="en-US" dirty="0" err="1" smtClean="0"/>
              <a:t>Powhattan</a:t>
            </a:r>
            <a:r>
              <a:rPr lang="en-US" dirty="0" smtClean="0"/>
              <a:t> Confederacy: Neighboring Native American Tribe, fell victim to 3 D’s. Disease, Disorganization, Disposability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Chesapeake  Bay</a:t>
            </a:r>
            <a:endParaRPr lang="en-US" dirty="0"/>
          </a:p>
        </p:txBody>
      </p:sp>
      <p:pic>
        <p:nvPicPr>
          <p:cNvPr id="2050" name="Picture 2" descr="https://encrypted-tbn1.google.com/images?q=tbn:ANd9GcSn8jlKxfuDbm6mXeSBStMUhGauo0vOFUZNQ0d5oj3cf_kGK5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4114800" cy="457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551</TotalTime>
  <Words>588</Words>
  <Application>Microsoft Office PowerPoint</Application>
  <PresentationFormat>On-screen Show (4:3)</PresentationFormat>
  <Paragraphs>66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Chapters 1-2 Review</vt:lpstr>
      <vt:lpstr>Chapter #1</vt:lpstr>
      <vt:lpstr>Reasons for Exploration of New World</vt:lpstr>
      <vt:lpstr>Effects of Exploration</vt:lpstr>
      <vt:lpstr>Spain Builds an Empire</vt:lpstr>
      <vt:lpstr>Chapter 2 </vt:lpstr>
      <vt:lpstr>England Emerges</vt:lpstr>
      <vt:lpstr>Characteristics of English Empire</vt:lpstr>
      <vt:lpstr>Chesapeake  Bay</vt:lpstr>
      <vt:lpstr>MD and VA key terms</vt:lpstr>
      <vt:lpstr>Georgia: The Buffer Colony</vt:lpstr>
      <vt:lpstr>That’s it!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1-5 Review</dc:title>
  <dc:creator>Valued Acer Customer</dc:creator>
  <cp:lastModifiedBy>Adam Norris</cp:lastModifiedBy>
  <cp:revision>16</cp:revision>
  <dcterms:created xsi:type="dcterms:W3CDTF">2011-03-04T02:03:01Z</dcterms:created>
  <dcterms:modified xsi:type="dcterms:W3CDTF">2013-01-06T18:10:11Z</dcterms:modified>
</cp:coreProperties>
</file>